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4"/>
  </p:sldMasterIdLst>
  <p:notesMasterIdLst>
    <p:notesMasterId r:id="rId23"/>
  </p:notesMasterIdLst>
  <p:handoutMasterIdLst>
    <p:handoutMasterId r:id="rId24"/>
  </p:handoutMasterIdLst>
  <p:sldIdLst>
    <p:sldId id="256" r:id="rId5"/>
    <p:sldId id="267" r:id="rId6"/>
    <p:sldId id="268" r:id="rId7"/>
    <p:sldId id="264" r:id="rId8"/>
    <p:sldId id="266" r:id="rId9"/>
    <p:sldId id="278" r:id="rId10"/>
    <p:sldId id="257" r:id="rId11"/>
    <p:sldId id="273" r:id="rId12"/>
    <p:sldId id="279" r:id="rId13"/>
    <p:sldId id="280" r:id="rId14"/>
    <p:sldId id="258" r:id="rId15"/>
    <p:sldId id="260" r:id="rId16"/>
    <p:sldId id="261" r:id="rId17"/>
    <p:sldId id="269" r:id="rId18"/>
    <p:sldId id="270" r:id="rId19"/>
    <p:sldId id="271" r:id="rId20"/>
    <p:sldId id="265" r:id="rId21"/>
    <p:sldId id="262" r:id="rId22"/>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320" userDrawn="1">
          <p15:clr>
            <a:srgbClr val="A4A3A4"/>
          </p15:clr>
        </p15:guide>
        <p15:guide id="2" pos="57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9D7F1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316" autoAdjust="0"/>
    <p:restoredTop sz="94624" autoAdjust="0"/>
  </p:normalViewPr>
  <p:slideViewPr>
    <p:cSldViewPr>
      <p:cViewPr varScale="1">
        <p:scale>
          <a:sx n="80" d="100"/>
          <a:sy n="80" d="100"/>
        </p:scale>
        <p:origin x="1584" y="58"/>
      </p:cViewPr>
      <p:guideLst>
        <p:guide orient="horz" pos="4320"/>
        <p:guide pos="5760"/>
      </p:guideLst>
    </p:cSldViewPr>
  </p:slideViewPr>
  <p:outlineViewPr>
    <p:cViewPr>
      <p:scale>
        <a:sx n="33" d="100"/>
        <a:sy n="33" d="100"/>
      </p:scale>
      <p:origin x="0" y="0"/>
    </p:cViewPr>
    <p:sldLst>
      <p:sld r:id="rId1" collapse="1"/>
      <p:sld r:id="rId2" collapse="1"/>
    </p:sldLst>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_rels/viewProps.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slide" Target="slides/slide1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E401182C-FA97-4901-9E83-8DBC973A52C3}" type="datetimeFigureOut">
              <a:rPr lang="en-GB" smtClean="0"/>
              <a:pPr/>
              <a:t>26/02/2025</a:t>
            </a:fld>
            <a:endParaRPr lang="en-GB"/>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491B3081-AC01-4872-AD03-A2B8A2E34A12}" type="slidenum">
              <a:rPr lang="en-GB" smtClean="0"/>
              <a:pPr/>
              <a:t>‹#›</a:t>
            </a:fld>
            <a:endParaRPr lang="en-GB"/>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7915AE9F-0006-4964-BA2F-BFC89515A2E6}" type="datetimeFigureOut">
              <a:rPr lang="en-GB" smtClean="0"/>
              <a:pPr/>
              <a:t>26/02/2025</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8D011525-12D2-4726-A6DF-5B028444E7A5}" type="slidenum">
              <a:rPr lang="en-GB" smtClean="0"/>
              <a:pPr/>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a:p>
        </p:txBody>
      </p:sp>
      <p:sp>
        <p:nvSpPr>
          <p:cNvPr id="71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spcBef>
                <a:spcPct val="30000"/>
              </a:spcBef>
              <a:defRPr sz="1200">
                <a:solidFill>
                  <a:schemeClr val="tx1"/>
                </a:solidFill>
                <a:latin typeface="Calibri" panose="020F0502020204030204" pitchFamily="34" charset="0"/>
              </a:defRPr>
            </a:lvl1pPr>
            <a:lvl2pPr marL="742950" indent="-285750" defTabSz="903288">
              <a:spcBef>
                <a:spcPct val="30000"/>
              </a:spcBef>
              <a:defRPr sz="1200">
                <a:solidFill>
                  <a:schemeClr val="tx1"/>
                </a:solidFill>
                <a:latin typeface="Calibri" panose="020F0502020204030204" pitchFamily="34" charset="0"/>
              </a:defRPr>
            </a:lvl2pPr>
            <a:lvl3pPr marL="1143000" indent="-228600" defTabSz="903288">
              <a:spcBef>
                <a:spcPct val="30000"/>
              </a:spcBef>
              <a:defRPr sz="1200">
                <a:solidFill>
                  <a:schemeClr val="tx1"/>
                </a:solidFill>
                <a:latin typeface="Calibri" panose="020F0502020204030204" pitchFamily="34" charset="0"/>
              </a:defRPr>
            </a:lvl3pPr>
            <a:lvl4pPr marL="1600200" indent="-228600" defTabSz="903288">
              <a:spcBef>
                <a:spcPct val="30000"/>
              </a:spcBef>
              <a:defRPr sz="1200">
                <a:solidFill>
                  <a:schemeClr val="tx1"/>
                </a:solidFill>
                <a:latin typeface="Calibri" panose="020F0502020204030204" pitchFamily="34" charset="0"/>
              </a:defRPr>
            </a:lvl4pPr>
            <a:lvl5pPr marL="2057400" indent="-228600" defTabSz="903288">
              <a:spcBef>
                <a:spcPct val="30000"/>
              </a:spcBef>
              <a:defRPr sz="1200">
                <a:solidFill>
                  <a:schemeClr val="tx1"/>
                </a:solidFill>
                <a:latin typeface="Calibri" panose="020F0502020204030204" pitchFamily="34" charset="0"/>
              </a:defRPr>
            </a:lvl5pPr>
            <a:lvl6pPr marL="2514600" indent="-228600" defTabSz="903288"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03288"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03288"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03288"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3A65FA6-D67A-4CD4-A605-6B3B37D701DD}" type="slidenum">
              <a:rPr lang="en-GB" altLang="en-US" smtClean="0">
                <a:latin typeface="Arial" panose="020B0604020202020204" pitchFamily="34" charset="0"/>
              </a:rPr>
              <a:pPr>
                <a:spcBef>
                  <a:spcPct val="0"/>
                </a:spcBef>
              </a:pPr>
              <a:t>2</a:t>
            </a:fld>
            <a:endParaRPr lang="en-GB" altLang="en-US">
              <a:latin typeface="Arial" panose="020B0604020202020204" pitchFamily="34" charset="0"/>
            </a:endParaRPr>
          </a:p>
        </p:txBody>
      </p:sp>
    </p:spTree>
    <p:extLst>
      <p:ext uri="{BB962C8B-B14F-4D97-AF65-F5344CB8AC3E}">
        <p14:creationId xmlns:p14="http://schemas.microsoft.com/office/powerpoint/2010/main" val="5438174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a:p>
        </p:txBody>
      </p:sp>
      <p:sp>
        <p:nvSpPr>
          <p:cNvPr id="348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spcBef>
                <a:spcPct val="30000"/>
              </a:spcBef>
              <a:defRPr sz="1200">
                <a:solidFill>
                  <a:schemeClr val="tx1"/>
                </a:solidFill>
                <a:latin typeface="Calibri" panose="020F0502020204030204" pitchFamily="34" charset="0"/>
              </a:defRPr>
            </a:lvl1pPr>
            <a:lvl2pPr marL="742950" indent="-285750" defTabSz="903288">
              <a:spcBef>
                <a:spcPct val="30000"/>
              </a:spcBef>
              <a:defRPr sz="1200">
                <a:solidFill>
                  <a:schemeClr val="tx1"/>
                </a:solidFill>
                <a:latin typeface="Calibri" panose="020F0502020204030204" pitchFamily="34" charset="0"/>
              </a:defRPr>
            </a:lvl2pPr>
            <a:lvl3pPr marL="1143000" indent="-228600" defTabSz="903288">
              <a:spcBef>
                <a:spcPct val="30000"/>
              </a:spcBef>
              <a:defRPr sz="1200">
                <a:solidFill>
                  <a:schemeClr val="tx1"/>
                </a:solidFill>
                <a:latin typeface="Calibri" panose="020F0502020204030204" pitchFamily="34" charset="0"/>
              </a:defRPr>
            </a:lvl3pPr>
            <a:lvl4pPr marL="1600200" indent="-228600" defTabSz="903288">
              <a:spcBef>
                <a:spcPct val="30000"/>
              </a:spcBef>
              <a:defRPr sz="1200">
                <a:solidFill>
                  <a:schemeClr val="tx1"/>
                </a:solidFill>
                <a:latin typeface="Calibri" panose="020F0502020204030204" pitchFamily="34" charset="0"/>
              </a:defRPr>
            </a:lvl4pPr>
            <a:lvl5pPr marL="2057400" indent="-228600" defTabSz="903288">
              <a:spcBef>
                <a:spcPct val="30000"/>
              </a:spcBef>
              <a:defRPr sz="1200">
                <a:solidFill>
                  <a:schemeClr val="tx1"/>
                </a:solidFill>
                <a:latin typeface="Calibri" panose="020F0502020204030204" pitchFamily="34" charset="0"/>
              </a:defRPr>
            </a:lvl5pPr>
            <a:lvl6pPr marL="2514600" indent="-228600" defTabSz="903288"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03288"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03288"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03288"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EC2D32B-C425-4EE7-A383-4CAA4F536314}" type="slidenum">
              <a:rPr lang="en-GB" altLang="en-US" smtClean="0">
                <a:latin typeface="Arial" panose="020B0604020202020204" pitchFamily="34" charset="0"/>
              </a:rPr>
              <a:pPr>
                <a:spcBef>
                  <a:spcPct val="0"/>
                </a:spcBef>
              </a:pPr>
              <a:t>16</a:t>
            </a:fld>
            <a:endParaRPr lang="en-GB" altLang="en-US">
              <a:latin typeface="Arial" panose="020B0604020202020204" pitchFamily="34" charset="0"/>
            </a:endParaRPr>
          </a:p>
        </p:txBody>
      </p:sp>
    </p:spTree>
    <p:extLst>
      <p:ext uri="{BB962C8B-B14F-4D97-AF65-F5344CB8AC3E}">
        <p14:creationId xmlns:p14="http://schemas.microsoft.com/office/powerpoint/2010/main" val="2732217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D011525-12D2-4726-A6DF-5B028444E7A5}" type="slidenum">
              <a:rPr lang="en-GB" smtClean="0"/>
              <a:pPr/>
              <a:t>3</a:t>
            </a:fld>
            <a:endParaRPr lang="en-GB"/>
          </a:p>
        </p:txBody>
      </p:sp>
    </p:spTree>
    <p:extLst>
      <p:ext uri="{BB962C8B-B14F-4D97-AF65-F5344CB8AC3E}">
        <p14:creationId xmlns:p14="http://schemas.microsoft.com/office/powerpoint/2010/main" val="32997139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D011525-12D2-4726-A6DF-5B028444E7A5}" type="slidenum">
              <a:rPr lang="en-GB" smtClean="0"/>
              <a:pPr/>
              <a:t>4</a:t>
            </a:fld>
            <a:endParaRPr lang="en-GB"/>
          </a:p>
        </p:txBody>
      </p:sp>
    </p:spTree>
    <p:extLst>
      <p:ext uri="{BB962C8B-B14F-4D97-AF65-F5344CB8AC3E}">
        <p14:creationId xmlns:p14="http://schemas.microsoft.com/office/powerpoint/2010/main" val="40410550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8D011525-12D2-4726-A6DF-5B028444E7A5}" type="slidenum">
              <a:rPr lang="en-GB" smtClean="0"/>
              <a:pPr/>
              <a:t>7</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8D011525-12D2-4726-A6DF-5B028444E7A5}" type="slidenum">
              <a:rPr lang="en-GB" smtClean="0"/>
              <a:pPr/>
              <a:t>8</a:t>
            </a:fld>
            <a:endParaRPr lang="en-GB"/>
          </a:p>
        </p:txBody>
      </p:sp>
    </p:spTree>
    <p:extLst>
      <p:ext uri="{BB962C8B-B14F-4D97-AF65-F5344CB8AC3E}">
        <p14:creationId xmlns:p14="http://schemas.microsoft.com/office/powerpoint/2010/main" val="42632439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8D011525-12D2-4726-A6DF-5B028444E7A5}" type="slidenum">
              <a:rPr lang="en-GB" smtClean="0"/>
              <a:pPr/>
              <a:t>9</a:t>
            </a:fld>
            <a:endParaRPr lang="en-GB"/>
          </a:p>
        </p:txBody>
      </p:sp>
    </p:spTree>
    <p:extLst>
      <p:ext uri="{BB962C8B-B14F-4D97-AF65-F5344CB8AC3E}">
        <p14:creationId xmlns:p14="http://schemas.microsoft.com/office/powerpoint/2010/main" val="37695877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8D011525-12D2-4726-A6DF-5B028444E7A5}" type="slidenum">
              <a:rPr lang="en-GB" smtClean="0"/>
              <a:pPr/>
              <a:t>10</a:t>
            </a:fld>
            <a:endParaRPr lang="en-GB"/>
          </a:p>
        </p:txBody>
      </p:sp>
    </p:spTree>
    <p:extLst>
      <p:ext uri="{BB962C8B-B14F-4D97-AF65-F5344CB8AC3E}">
        <p14:creationId xmlns:p14="http://schemas.microsoft.com/office/powerpoint/2010/main" val="37445004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D011525-12D2-4726-A6DF-5B028444E7A5}" type="slidenum">
              <a:rPr lang="en-GB" smtClean="0"/>
              <a:pPr/>
              <a:t>12</a:t>
            </a:fld>
            <a:endParaRPr lang="en-GB"/>
          </a:p>
        </p:txBody>
      </p:sp>
    </p:spTree>
    <p:extLst>
      <p:ext uri="{BB962C8B-B14F-4D97-AF65-F5344CB8AC3E}">
        <p14:creationId xmlns:p14="http://schemas.microsoft.com/office/powerpoint/2010/main" val="1795291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a:p>
        </p:txBody>
      </p:sp>
      <p:sp>
        <p:nvSpPr>
          <p:cNvPr id="368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spcBef>
                <a:spcPct val="30000"/>
              </a:spcBef>
              <a:defRPr sz="1200">
                <a:solidFill>
                  <a:schemeClr val="tx1"/>
                </a:solidFill>
                <a:latin typeface="Calibri" panose="020F0502020204030204" pitchFamily="34" charset="0"/>
              </a:defRPr>
            </a:lvl1pPr>
            <a:lvl2pPr marL="742950" indent="-285750" defTabSz="903288">
              <a:spcBef>
                <a:spcPct val="30000"/>
              </a:spcBef>
              <a:defRPr sz="1200">
                <a:solidFill>
                  <a:schemeClr val="tx1"/>
                </a:solidFill>
                <a:latin typeface="Calibri" panose="020F0502020204030204" pitchFamily="34" charset="0"/>
              </a:defRPr>
            </a:lvl2pPr>
            <a:lvl3pPr marL="1143000" indent="-228600" defTabSz="903288">
              <a:spcBef>
                <a:spcPct val="30000"/>
              </a:spcBef>
              <a:defRPr sz="1200">
                <a:solidFill>
                  <a:schemeClr val="tx1"/>
                </a:solidFill>
                <a:latin typeface="Calibri" panose="020F0502020204030204" pitchFamily="34" charset="0"/>
              </a:defRPr>
            </a:lvl3pPr>
            <a:lvl4pPr marL="1600200" indent="-228600" defTabSz="903288">
              <a:spcBef>
                <a:spcPct val="30000"/>
              </a:spcBef>
              <a:defRPr sz="1200">
                <a:solidFill>
                  <a:schemeClr val="tx1"/>
                </a:solidFill>
                <a:latin typeface="Calibri" panose="020F0502020204030204" pitchFamily="34" charset="0"/>
              </a:defRPr>
            </a:lvl4pPr>
            <a:lvl5pPr marL="2057400" indent="-228600" defTabSz="903288">
              <a:spcBef>
                <a:spcPct val="30000"/>
              </a:spcBef>
              <a:defRPr sz="1200">
                <a:solidFill>
                  <a:schemeClr val="tx1"/>
                </a:solidFill>
                <a:latin typeface="Calibri" panose="020F0502020204030204" pitchFamily="34" charset="0"/>
              </a:defRPr>
            </a:lvl5pPr>
            <a:lvl6pPr marL="2514600" indent="-228600" defTabSz="903288"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03288"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03288"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03288"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2B41CF5-4D77-44BF-ABA3-F126CD167810}" type="slidenum">
              <a:rPr lang="en-GB" altLang="en-US" smtClean="0">
                <a:latin typeface="Arial" panose="020B0604020202020204" pitchFamily="34" charset="0"/>
              </a:rPr>
              <a:pPr>
                <a:spcBef>
                  <a:spcPct val="0"/>
                </a:spcBef>
              </a:pPr>
              <a:t>15</a:t>
            </a:fld>
            <a:endParaRPr lang="en-GB" altLang="en-US">
              <a:latin typeface="Arial" panose="020B0604020202020204" pitchFamily="34" charset="0"/>
            </a:endParaRPr>
          </a:p>
        </p:txBody>
      </p:sp>
    </p:spTree>
    <p:extLst>
      <p:ext uri="{BB962C8B-B14F-4D97-AF65-F5344CB8AC3E}">
        <p14:creationId xmlns:p14="http://schemas.microsoft.com/office/powerpoint/2010/main" val="20905425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Rectangle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Rectangle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Rectangle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Rectangle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n-US"/>
              <a:t>Click to edit Master title style</a:t>
            </a:r>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a:xfrm>
            <a:off x="6705600" y="4206240"/>
            <a:ext cx="960120" cy="457200"/>
          </a:xfrm>
        </p:spPr>
        <p:txBody>
          <a:bodyPr/>
          <a:lstStyle/>
          <a:p>
            <a:fld id="{61057CBF-27B9-426C-8FCA-17732C0DDEBB}" type="datetimeFigureOut">
              <a:rPr lang="en-GB" smtClean="0"/>
              <a:pPr/>
              <a:t>26/02/2025</a:t>
            </a:fld>
            <a:endParaRPr lang="en-GB"/>
          </a:p>
        </p:txBody>
      </p:sp>
      <p:sp>
        <p:nvSpPr>
          <p:cNvPr id="17" name="Footer Placeholder 16"/>
          <p:cNvSpPr>
            <a:spLocks noGrp="1"/>
          </p:cNvSpPr>
          <p:nvPr>
            <p:ph type="ftr" sz="quarter" idx="11"/>
          </p:nvPr>
        </p:nvSpPr>
        <p:spPr>
          <a:xfrm>
            <a:off x="5410200" y="4205288"/>
            <a:ext cx="1295400" cy="457200"/>
          </a:xfrm>
        </p:spPr>
        <p:txBody>
          <a:bodyPr/>
          <a:lstStyle/>
          <a:p>
            <a:endParaRPr lang="en-GB"/>
          </a:p>
        </p:txBody>
      </p:sp>
      <p:sp>
        <p:nvSpPr>
          <p:cNvPr id="29" name="Slide Number Placeholder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E7A56816-9043-46EE-9A15-51F80035A786}"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1057CBF-27B9-426C-8FCA-17732C0DDEBB}" type="datetimeFigureOut">
              <a:rPr lang="en-GB" smtClean="0"/>
              <a:pPr/>
              <a:t>26/02/2025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7A56816-9043-46EE-9A15-51F80035A786}"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1143000"/>
            <a:ext cx="6248400" cy="548640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1057CBF-27B9-426C-8FCA-17732C0DDEBB}" type="datetimeFigureOut">
              <a:rPr lang="en-GB" smtClean="0"/>
              <a:pPr/>
              <a:t>26/02/2025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7A56816-9043-46EE-9A15-51F80035A786}"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1057CBF-27B9-426C-8FCA-17732C0DDEBB}" type="datetimeFigureOut">
              <a:rPr lang="en-GB" smtClean="0"/>
              <a:pPr/>
              <a:t>26/02/2025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7A56816-9043-46EE-9A15-51F80035A786}"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a:t>Click to edit Master title style</a:t>
            </a:r>
          </a:p>
        </p:txBody>
      </p:sp>
      <p:sp>
        <p:nvSpPr>
          <p:cNvPr id="3" name="Text Placeholder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61057CBF-27B9-426C-8FCA-17732C0DDEBB}" type="datetimeFigureOut">
              <a:rPr lang="en-GB" smtClean="0"/>
              <a:pPr/>
              <a:t>26/02/2025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7A56816-9043-46EE-9A15-51F80035A786}"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1057CBF-27B9-426C-8FCA-17732C0DDEBB}" type="datetimeFigureOut">
              <a:rPr lang="en-GB" smtClean="0"/>
              <a:pPr/>
              <a:t>26/02/2025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7A56816-9043-46EE-9A15-51F80035A786}"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nchor="ctr"/>
          <a:lstStyle>
            <a:lvl1pPr>
              <a:defRPr sz="4000" b="0" i="0" cap="none" baseline="0"/>
            </a:lvl1pPr>
          </a:lstStyle>
          <a:p>
            <a:r>
              <a:rPr kumimoji="0" lang="en-US"/>
              <a:t>Click to edit Master title style</a:t>
            </a:r>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6" name="Date Placeholder 25"/>
          <p:cNvSpPr>
            <a:spLocks noGrp="1"/>
          </p:cNvSpPr>
          <p:nvPr>
            <p:ph type="dt" sz="half" idx="10"/>
          </p:nvPr>
        </p:nvSpPr>
        <p:spPr/>
        <p:txBody>
          <a:bodyPr rtlCol="0"/>
          <a:lstStyle/>
          <a:p>
            <a:fld id="{61057CBF-27B9-426C-8FCA-17732C0DDEBB}" type="datetimeFigureOut">
              <a:rPr lang="en-GB" smtClean="0"/>
              <a:pPr/>
              <a:t>26/02/2025</a:t>
            </a:fld>
            <a:endParaRPr lang="en-GB"/>
          </a:p>
        </p:txBody>
      </p:sp>
      <p:sp>
        <p:nvSpPr>
          <p:cNvPr id="27" name="Slide Number Placeholder 26"/>
          <p:cNvSpPr>
            <a:spLocks noGrp="1"/>
          </p:cNvSpPr>
          <p:nvPr>
            <p:ph type="sldNum" sz="quarter" idx="11"/>
          </p:nvPr>
        </p:nvSpPr>
        <p:spPr/>
        <p:txBody>
          <a:bodyPr rtlCol="0"/>
          <a:lstStyle/>
          <a:p>
            <a:fld id="{E7A56816-9043-46EE-9A15-51F80035A786}" type="slidenum">
              <a:rPr lang="en-GB" smtClean="0"/>
              <a:pPr/>
              <a:t>‹#›</a:t>
            </a:fld>
            <a:endParaRPr lang="en-GB"/>
          </a:p>
        </p:txBody>
      </p:sp>
      <p:sp>
        <p:nvSpPr>
          <p:cNvPr id="28" name="Footer Placeholder 27"/>
          <p:cNvSpPr>
            <a:spLocks noGrp="1"/>
          </p:cNvSpPr>
          <p:nvPr>
            <p:ph type="ftr" sz="quarter" idx="12"/>
          </p:nvPr>
        </p:nvSpPr>
        <p:spPr/>
        <p:txBody>
          <a:bodyPr rtlCol="0"/>
          <a:lstStyle/>
          <a:p>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n-US"/>
              <a:t>Click to edit Master title style</a:t>
            </a:r>
          </a:p>
        </p:txBody>
      </p:sp>
      <p:sp>
        <p:nvSpPr>
          <p:cNvPr id="3" name="Date Placeholder 2"/>
          <p:cNvSpPr>
            <a:spLocks noGrp="1"/>
          </p:cNvSpPr>
          <p:nvPr>
            <p:ph type="dt" sz="half" idx="10"/>
          </p:nvPr>
        </p:nvSpPr>
        <p:spPr>
          <a:xfrm>
            <a:off x="6583680" y="612648"/>
            <a:ext cx="957264" cy="457200"/>
          </a:xfrm>
        </p:spPr>
        <p:txBody>
          <a:bodyPr/>
          <a:lstStyle/>
          <a:p>
            <a:fld id="{61057CBF-27B9-426C-8FCA-17732C0DDEBB}" type="datetimeFigureOut">
              <a:rPr lang="en-GB" smtClean="0"/>
              <a:pPr/>
              <a:t>26/02/2025</a:t>
            </a:fld>
            <a:endParaRPr lang="en-GB"/>
          </a:p>
        </p:txBody>
      </p:sp>
      <p:sp>
        <p:nvSpPr>
          <p:cNvPr id="4" name="Footer Placeholder 3"/>
          <p:cNvSpPr>
            <a:spLocks noGrp="1"/>
          </p:cNvSpPr>
          <p:nvPr>
            <p:ph type="ftr" sz="quarter" idx="11"/>
          </p:nvPr>
        </p:nvSpPr>
        <p:spPr>
          <a:xfrm>
            <a:off x="5257800" y="612648"/>
            <a:ext cx="1325880" cy="457200"/>
          </a:xfrm>
        </p:spPr>
        <p:txBody>
          <a:bodyPr/>
          <a:lstStyle/>
          <a:p>
            <a:endParaRPr lang="en-GB"/>
          </a:p>
        </p:txBody>
      </p:sp>
      <p:sp>
        <p:nvSpPr>
          <p:cNvPr id="5" name="Slide Number Placeholder 4"/>
          <p:cNvSpPr>
            <a:spLocks noGrp="1"/>
          </p:cNvSpPr>
          <p:nvPr>
            <p:ph type="sldNum" sz="quarter" idx="12"/>
          </p:nvPr>
        </p:nvSpPr>
        <p:spPr>
          <a:xfrm>
            <a:off x="8174736" y="2272"/>
            <a:ext cx="762000" cy="365760"/>
          </a:xfrm>
        </p:spPr>
        <p:txBody>
          <a:bodyPr/>
          <a:lstStyle/>
          <a:p>
            <a:fld id="{E7A56816-9043-46EE-9A15-51F80035A786}"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1057CBF-27B9-426C-8FCA-17732C0DDEBB}" type="datetimeFigureOut">
              <a:rPr lang="en-GB" smtClean="0"/>
              <a:pPr/>
              <a:t>26/02/2025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7A56816-9043-46EE-9A15-51F80035A786}"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kumimoji="0" lang="en-US"/>
              <a:t>Click to edit Master title style</a:t>
            </a:r>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1057CBF-27B9-426C-8FCA-17732C0DDEBB}" type="datetimeFigureOut">
              <a:rPr lang="en-GB" smtClean="0"/>
              <a:pPr/>
              <a:t>26/02/2025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7A56816-9043-46EE-9A15-51F80035A786}"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n-US"/>
              <a:t>Click to edit Master title style</a:t>
            </a:r>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a:t>Click icon to add picture</a:t>
            </a:r>
            <a:endParaRPr kumimoji="0" lang="en-US" dirty="0"/>
          </a:p>
        </p:txBody>
      </p:sp>
      <p:sp>
        <p:nvSpPr>
          <p:cNvPr id="4" name="Text Placeholder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61057CBF-27B9-426C-8FCA-17732C0DDEBB}" type="datetimeFigureOut">
              <a:rPr lang="en-GB" smtClean="0"/>
              <a:pPr/>
              <a:t>26/02/2025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7A56816-9043-46EE-9A15-51F80035A786}"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ctangle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Rectangle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Rectangle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Rounded Rectangle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Rectangle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457200" y="1143000"/>
            <a:ext cx="8229600" cy="1066800"/>
          </a:xfrm>
          <a:prstGeom prst="rect">
            <a:avLst/>
          </a:prstGeom>
        </p:spPr>
        <p:txBody>
          <a:bodyPr vert="horz" anchor="ctr">
            <a:normAutofit/>
          </a:bodyPr>
          <a:lstStyle/>
          <a:p>
            <a:r>
              <a:rPr kumimoji="0" lang="en-US"/>
              <a:t>Click to edit Master title style</a:t>
            </a:r>
          </a:p>
        </p:txBody>
      </p:sp>
      <p:sp>
        <p:nvSpPr>
          <p:cNvPr id="13" name="Text Placeholder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61057CBF-27B9-426C-8FCA-17732C0DDEBB}" type="datetimeFigureOut">
              <a:rPr lang="en-GB" smtClean="0"/>
              <a:pPr/>
              <a:t>26/02/2025</a:t>
            </a:fld>
            <a:endParaRPr lang="en-GB"/>
          </a:p>
        </p:txBody>
      </p:sp>
      <p:sp>
        <p:nvSpPr>
          <p:cNvPr id="3" name="Footer Placeholder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en-GB"/>
          </a:p>
        </p:txBody>
      </p:sp>
      <p:sp>
        <p:nvSpPr>
          <p:cNvPr id="23" name="Slide Number Placeholder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E7A56816-9043-46EE-9A15-51F80035A786}"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4.xml"/><Relationship Id="rId5" Type="http://schemas.openxmlformats.org/officeDocument/2006/relationships/image" Target="../media/image22.png"/><Relationship Id="rId4" Type="http://schemas.openxmlformats.org/officeDocument/2006/relationships/image" Target="../media/image21.jpeg"/></Relationships>
</file>

<file path=ppt/slides/_rels/slide12.xml.rels><?xml version="1.0" encoding="UTF-8" standalone="yes"?>
<Relationships xmlns="http://schemas.openxmlformats.org/package/2006/relationships"><Relationship Id="rId3" Type="http://schemas.openxmlformats.org/officeDocument/2006/relationships/hyperlink" Target="http://www.myclothing.com/"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hyperlink" Target="https://app.schoolgrid.co.uk/login.aspx?ReturnUrl=%2F" TargetMode="External"/><Relationship Id="rId3" Type="http://schemas.openxmlformats.org/officeDocument/2006/relationships/hyperlink" Target="https://grovelea.ipmat.co.uk/" TargetMode="External"/><Relationship Id="rId7" Type="http://schemas.openxmlformats.org/officeDocument/2006/relationships/image" Target="../media/image31.png"/><Relationship Id="rId2" Type="http://schemas.openxmlformats.org/officeDocument/2006/relationships/image" Target="../media/image29.png"/><Relationship Id="rId1" Type="http://schemas.openxmlformats.org/officeDocument/2006/relationships/slideLayout" Target="../slideLayouts/slideLayout4.xml"/><Relationship Id="rId6" Type="http://schemas.openxmlformats.org/officeDocument/2006/relationships/hyperlink" Target="https://www.classdojo.com/" TargetMode="External"/><Relationship Id="rId5" Type="http://schemas.openxmlformats.org/officeDocument/2006/relationships/image" Target="../media/image30.png"/><Relationship Id="rId4" Type="http://schemas.openxmlformats.org/officeDocument/2006/relationships/hyperlink" Target="https://www.scopay.com/login.html" TargetMode="External"/><Relationship Id="rId9" Type="http://schemas.openxmlformats.org/officeDocument/2006/relationships/image" Target="../media/image32.png"/></Relationships>
</file>

<file path=ppt/slides/_rels/slide1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grovelea.ipmat.co.uk/mental-health-wellbeing/"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hyperlink" Target="https://www.groveleaprimary.com/mental-health-and-well-being/" TargetMode="External"/></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jpeg"/><Relationship Id="rId9" Type="http://schemas.openxmlformats.org/officeDocument/2006/relationships/image" Target="../media/image10.png"/></Relationships>
</file>

<file path=ppt/slides/_rels/slide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vert="horz" lIns="91440" tIns="45720" rIns="91440" bIns="45720" anchor="b">
            <a:normAutofit/>
          </a:bodyPr>
          <a:lstStyle/>
          <a:p>
            <a:r>
              <a:rPr lang="en-GB" dirty="0"/>
              <a:t>Transition to KS2</a:t>
            </a:r>
          </a:p>
        </p:txBody>
      </p:sp>
      <p:sp>
        <p:nvSpPr>
          <p:cNvPr id="3" name="Subtitle 2"/>
          <p:cNvSpPr>
            <a:spLocks noGrp="1"/>
          </p:cNvSpPr>
          <p:nvPr>
            <p:ph type="subTitle" idx="1"/>
          </p:nvPr>
        </p:nvSpPr>
        <p:spPr/>
        <p:txBody>
          <a:bodyPr/>
          <a:lstStyle/>
          <a:p>
            <a:r>
              <a:rPr lang="en-GB" dirty="0"/>
              <a:t>Grove Lea Primary</a:t>
            </a:r>
          </a:p>
        </p:txBody>
      </p:sp>
      <p:pic>
        <p:nvPicPr>
          <p:cNvPr id="4" name="Picture 3" descr="1"/>
          <p:cNvPicPr/>
          <p:nvPr/>
        </p:nvPicPr>
        <p:blipFill>
          <a:blip r:embed="rId2" cstate="print"/>
          <a:srcRect l="1158" r="79161" b="31818"/>
          <a:stretch>
            <a:fillRect/>
          </a:stretch>
        </p:blipFill>
        <p:spPr bwMode="auto">
          <a:xfrm>
            <a:off x="6876256" y="260648"/>
            <a:ext cx="1976112" cy="2048120"/>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107504" y="540557"/>
            <a:ext cx="8640960" cy="778371"/>
          </a:xfrm>
        </p:spPr>
        <p:txBody>
          <a:bodyPr/>
          <a:lstStyle/>
          <a:p>
            <a:pPr algn="ctr"/>
            <a:r>
              <a:rPr lang="en-GB" dirty="0"/>
              <a:t>Key stage 2 playground    </a:t>
            </a:r>
          </a:p>
        </p:txBody>
      </p:sp>
      <p:pic>
        <p:nvPicPr>
          <p:cNvPr id="2" name="Picture 1">
            <a:extLst>
              <a:ext uri="{FF2B5EF4-FFF2-40B4-BE49-F238E27FC236}">
                <a16:creationId xmlns:a16="http://schemas.microsoft.com/office/drawing/2014/main" id="{E3955DEB-2C62-4F1B-8B64-91FBCDBA7174}"/>
              </a:ext>
            </a:extLst>
          </p:cNvPr>
          <p:cNvPicPr>
            <a:picLocks noChangeAspect="1"/>
          </p:cNvPicPr>
          <p:nvPr/>
        </p:nvPicPr>
        <p:blipFill>
          <a:blip r:embed="rId3"/>
          <a:stretch>
            <a:fillRect/>
          </a:stretch>
        </p:blipFill>
        <p:spPr>
          <a:xfrm>
            <a:off x="1882683" y="1700808"/>
            <a:ext cx="5090601" cy="4285859"/>
          </a:xfrm>
          <a:prstGeom prst="rect">
            <a:avLst/>
          </a:prstGeom>
        </p:spPr>
      </p:pic>
    </p:spTree>
    <p:extLst>
      <p:ext uri="{BB962C8B-B14F-4D97-AF65-F5344CB8AC3E}">
        <p14:creationId xmlns:p14="http://schemas.microsoft.com/office/powerpoint/2010/main" val="299233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72856"/>
            <a:ext cx="8229600" cy="1066800"/>
          </a:xfrm>
        </p:spPr>
        <p:txBody>
          <a:bodyPr/>
          <a:lstStyle/>
          <a:p>
            <a:r>
              <a:rPr lang="en-GB" dirty="0"/>
              <a:t>Behaviour and Discipline</a:t>
            </a:r>
          </a:p>
        </p:txBody>
      </p:sp>
      <p:sp>
        <p:nvSpPr>
          <p:cNvPr id="3" name="Text Placeholder 2"/>
          <p:cNvSpPr>
            <a:spLocks noGrp="1"/>
          </p:cNvSpPr>
          <p:nvPr>
            <p:ph sz="half" idx="1"/>
          </p:nvPr>
        </p:nvSpPr>
        <p:spPr>
          <a:xfrm>
            <a:off x="235511" y="1669796"/>
            <a:ext cx="4038600" cy="3631412"/>
          </a:xfrm>
        </p:spPr>
        <p:txBody>
          <a:bodyPr>
            <a:normAutofit fontScale="55000" lnSpcReduction="20000"/>
          </a:bodyPr>
          <a:lstStyle/>
          <a:p>
            <a:pPr lvl="0">
              <a:buClrTx/>
              <a:buFont typeface="Arial" pitchFamily="34" charset="0"/>
              <a:buChar char="•"/>
            </a:pPr>
            <a:r>
              <a:rPr lang="en-GB" sz="2600" dirty="0">
                <a:solidFill>
                  <a:prstClr val="black"/>
                </a:solidFill>
              </a:rPr>
              <a:t>Dojos</a:t>
            </a:r>
          </a:p>
          <a:p>
            <a:pPr lvl="0">
              <a:buClrTx/>
              <a:buFont typeface="Arial" pitchFamily="34" charset="0"/>
              <a:buChar char="•"/>
            </a:pPr>
            <a:r>
              <a:rPr lang="en-GB" sz="2600" dirty="0">
                <a:solidFill>
                  <a:prstClr val="black"/>
                </a:solidFill>
              </a:rPr>
              <a:t>Praising Assembly</a:t>
            </a:r>
          </a:p>
          <a:p>
            <a:pPr lvl="0">
              <a:buClrTx/>
              <a:buFont typeface="Arial" pitchFamily="34" charset="0"/>
              <a:buChar char="•"/>
            </a:pPr>
            <a:r>
              <a:rPr lang="en-GB" sz="2600" dirty="0">
                <a:solidFill>
                  <a:prstClr val="black"/>
                </a:solidFill>
              </a:rPr>
              <a:t>Weekly certificates</a:t>
            </a:r>
          </a:p>
          <a:p>
            <a:pPr lvl="0">
              <a:buClrTx/>
              <a:buFont typeface="Arial" pitchFamily="34" charset="0"/>
              <a:buChar char="•"/>
            </a:pPr>
            <a:r>
              <a:rPr lang="en-GB" sz="2600" dirty="0">
                <a:solidFill>
                  <a:prstClr val="black"/>
                </a:solidFill>
              </a:rPr>
              <a:t> Start dojo certificates </a:t>
            </a:r>
          </a:p>
          <a:p>
            <a:pPr lvl="0">
              <a:buClr>
                <a:srgbClr val="EB641B"/>
              </a:buClr>
            </a:pPr>
            <a:endParaRPr lang="en-GB" sz="2600" dirty="0">
              <a:solidFill>
                <a:prstClr val="black"/>
              </a:solidFill>
            </a:endParaRPr>
          </a:p>
          <a:p>
            <a:pPr lvl="0">
              <a:buClr>
                <a:srgbClr val="EB641B"/>
              </a:buClr>
            </a:pPr>
            <a:r>
              <a:rPr lang="en-GB" sz="2600" dirty="0">
                <a:solidFill>
                  <a:prstClr val="black"/>
                </a:solidFill>
              </a:rPr>
              <a:t>Within Key Stage 2, the children are praised for good behaviour using dojos. </a:t>
            </a:r>
          </a:p>
          <a:p>
            <a:pPr lvl="0">
              <a:buClr>
                <a:srgbClr val="EB641B"/>
              </a:buClr>
            </a:pPr>
            <a:r>
              <a:rPr lang="en-GB" sz="2600" dirty="0">
                <a:solidFill>
                  <a:prstClr val="black"/>
                </a:solidFill>
              </a:rPr>
              <a:t>Children are organised into four coloured teams and in praising assembly every Friday, the team from each class that has earned the most dojos  displays its ribbons on the class merit cup. </a:t>
            </a:r>
          </a:p>
          <a:p>
            <a:pPr lvl="0">
              <a:buClr>
                <a:srgbClr val="EB641B"/>
              </a:buClr>
            </a:pPr>
            <a:r>
              <a:rPr lang="en-GB" sz="2600" dirty="0">
                <a:solidFill>
                  <a:prstClr val="black"/>
                </a:solidFill>
              </a:rPr>
              <a:t>A ‘dojo winner’ from each class is also chosen during the assembly, alongside one  weekly award winners for being either caring, curious, collaborative and courageous.  </a:t>
            </a:r>
          </a:p>
          <a:p>
            <a:pPr lvl="0">
              <a:buClr>
                <a:srgbClr val="EB641B"/>
              </a:buClr>
            </a:pPr>
            <a:r>
              <a:rPr lang="en-GB" sz="2600" dirty="0">
                <a:solidFill>
                  <a:prstClr val="black"/>
                </a:solidFill>
              </a:rPr>
              <a:t> </a:t>
            </a:r>
          </a:p>
          <a:p>
            <a:pPr>
              <a:buClrTx/>
              <a:buFont typeface="Arial" pitchFamily="34" charset="0"/>
              <a:buChar char="•"/>
            </a:pPr>
            <a:endParaRPr lang="en-GB" dirty="0"/>
          </a:p>
        </p:txBody>
      </p:sp>
      <p:sp>
        <p:nvSpPr>
          <p:cNvPr id="5" name="Content Placeholder 4"/>
          <p:cNvSpPr>
            <a:spLocks noGrp="1"/>
          </p:cNvSpPr>
          <p:nvPr>
            <p:ph sz="half" idx="2"/>
          </p:nvPr>
        </p:nvSpPr>
        <p:spPr>
          <a:xfrm>
            <a:off x="3314748" y="1333863"/>
            <a:ext cx="4038600" cy="4525963"/>
          </a:xfrm>
        </p:spPr>
        <p:txBody>
          <a:bodyPr>
            <a:normAutofit fontScale="55000" lnSpcReduction="20000"/>
          </a:bodyPr>
          <a:lstStyle/>
          <a:p>
            <a:pPr lvl="0">
              <a:buClr>
                <a:srgbClr val="EB641B"/>
              </a:buClr>
            </a:pPr>
            <a:endParaRPr lang="en-GB" sz="1400" dirty="0">
              <a:solidFill>
                <a:prstClr val="black"/>
              </a:solidFill>
            </a:endParaRPr>
          </a:p>
          <a:p>
            <a:pPr lvl="0">
              <a:buClrTx/>
              <a:buFont typeface="Arial" pitchFamily="34" charset="0"/>
              <a:buChar char="•"/>
            </a:pPr>
            <a:endParaRPr lang="en-GB" sz="500" dirty="0">
              <a:solidFill>
                <a:prstClr val="black"/>
              </a:solidFill>
            </a:endParaRPr>
          </a:p>
          <a:p>
            <a:pPr lvl="0">
              <a:buClrTx/>
              <a:buFont typeface="Arial" pitchFamily="34" charset="0"/>
              <a:buChar char="•"/>
            </a:pPr>
            <a:endParaRPr lang="en-GB" sz="500" dirty="0">
              <a:solidFill>
                <a:prstClr val="black"/>
              </a:solidFill>
            </a:endParaRPr>
          </a:p>
          <a:p>
            <a:pPr>
              <a:buClrTx/>
              <a:buFont typeface="Courier New" panose="02070309020205020404" pitchFamily="49" charset="0"/>
              <a:buChar char="o"/>
            </a:pPr>
            <a:endParaRPr lang="en-GB" dirty="0">
              <a:solidFill>
                <a:srgbClr val="FF0000"/>
              </a:solidFill>
            </a:endParaRPr>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20600" r="20601"/>
          <a:stretch/>
        </p:blipFill>
        <p:spPr>
          <a:xfrm rot="10800000">
            <a:off x="7524908" y="5217524"/>
            <a:ext cx="791507" cy="1346119"/>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03074" y="5529880"/>
            <a:ext cx="937092" cy="937092"/>
          </a:xfrm>
          <a:prstGeom prst="rect">
            <a:avLst/>
          </a:prstGeom>
        </p:spPr>
      </p:pic>
      <p:pic>
        <p:nvPicPr>
          <p:cNvPr id="2050" name="Picture 2" descr="St Luke's C.E. Primary School - Headteacher Award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28358" y="5359292"/>
            <a:ext cx="1001067" cy="1001067"/>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Dojo Class Rewards - Pemberley Academy Primary School">
            <a:extLst>
              <a:ext uri="{FF2B5EF4-FFF2-40B4-BE49-F238E27FC236}">
                <a16:creationId xmlns:a16="http://schemas.microsoft.com/office/drawing/2014/main" id="{71974FFE-CCCE-41CD-B8FF-339CDB27912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0127" y="5120483"/>
            <a:ext cx="1372073" cy="1606823"/>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8763285A-6F9E-4EA5-BD83-1BC1C650C636}"/>
              </a:ext>
            </a:extLst>
          </p:cNvPr>
          <p:cNvSpPr/>
          <p:nvPr/>
        </p:nvSpPr>
        <p:spPr>
          <a:xfrm>
            <a:off x="4115205" y="1525689"/>
            <a:ext cx="4572000" cy="3908762"/>
          </a:xfrm>
          <a:prstGeom prst="rect">
            <a:avLst/>
          </a:prstGeom>
        </p:spPr>
        <p:txBody>
          <a:bodyPr>
            <a:spAutoFit/>
          </a:bodyPr>
          <a:lstStyle/>
          <a:p>
            <a:pPr marL="365760" lvl="0" indent="-256032">
              <a:spcBef>
                <a:spcPts val="300"/>
              </a:spcBef>
              <a:buClr>
                <a:srgbClr val="EB641B"/>
              </a:buClr>
              <a:buFont typeface="Georgia"/>
              <a:buChar char="•"/>
            </a:pPr>
            <a:r>
              <a:rPr lang="en-GB" sz="1400" dirty="0">
                <a:solidFill>
                  <a:prstClr val="black"/>
                </a:solidFill>
              </a:rPr>
              <a:t>If children do not follow school rules, they will first be reminded of the teacher’s expectations verbally. </a:t>
            </a:r>
          </a:p>
          <a:p>
            <a:pPr marL="365760" lvl="0" indent="-256032">
              <a:spcBef>
                <a:spcPts val="300"/>
              </a:spcBef>
              <a:buClr>
                <a:srgbClr val="EB641B"/>
              </a:buClr>
              <a:buFont typeface="Georgia"/>
              <a:buChar char="•"/>
            </a:pPr>
            <a:r>
              <a:rPr lang="en-GB" sz="1400" dirty="0">
                <a:solidFill>
                  <a:prstClr val="black"/>
                </a:solidFill>
              </a:rPr>
              <a:t>If they continue to behave inappropriately, they will be given a second warning and will move onto the amber traffic light. </a:t>
            </a:r>
          </a:p>
          <a:p>
            <a:pPr marL="365760" lvl="0" indent="-256032">
              <a:spcBef>
                <a:spcPts val="300"/>
              </a:spcBef>
              <a:buClr>
                <a:srgbClr val="EB641B"/>
              </a:buClr>
              <a:buFont typeface="Georgia"/>
              <a:buChar char="•"/>
            </a:pPr>
            <a:r>
              <a:rPr lang="en-GB" sz="1400" dirty="0">
                <a:solidFill>
                  <a:prstClr val="black"/>
                </a:solidFill>
              </a:rPr>
              <a:t>If children still continue they will receive their final warning and move onto the red traffic light. This will result in them missing their next break time and a dojo being sent home. </a:t>
            </a:r>
          </a:p>
          <a:p>
            <a:pPr marL="365760" lvl="0" indent="-256032">
              <a:spcBef>
                <a:spcPts val="300"/>
              </a:spcBef>
              <a:buClr>
                <a:srgbClr val="EB641B"/>
              </a:buClr>
              <a:buFont typeface="Georgia"/>
              <a:buChar char="•"/>
            </a:pPr>
            <a:r>
              <a:rPr lang="en-GB" sz="1400" dirty="0">
                <a:solidFill>
                  <a:prstClr val="black"/>
                </a:solidFill>
              </a:rPr>
              <a:t>If in the event, a child refuses to adhere to classroom rules and sufficient warnings have been given, the child will be asked to work in another supervised area. The child will return once they comply with the teacher’s instructions and guidelines.</a:t>
            </a:r>
          </a:p>
          <a:p>
            <a:pPr marL="365760" lvl="0" indent="-256032">
              <a:spcBef>
                <a:spcPts val="300"/>
              </a:spcBef>
              <a:buClr>
                <a:srgbClr val="EB641B"/>
              </a:buClr>
              <a:buFont typeface="Georgia"/>
              <a:buChar char="•"/>
            </a:pPr>
            <a:r>
              <a:rPr lang="en-GB" sz="1400" dirty="0">
                <a:solidFill>
                  <a:prstClr val="black"/>
                </a:solidFill>
              </a:rPr>
              <a:t>Children will return back onto green traffic light in the afternoon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89664" y="1228720"/>
            <a:ext cx="7772400" cy="771520"/>
          </a:xfrm>
        </p:spPr>
        <p:txBody>
          <a:bodyPr/>
          <a:lstStyle/>
          <a:p>
            <a:r>
              <a:rPr lang="en-GB" dirty="0"/>
              <a:t>Uniform and Equipment</a:t>
            </a:r>
          </a:p>
        </p:txBody>
      </p:sp>
      <p:sp>
        <p:nvSpPr>
          <p:cNvPr id="8" name="Text Placeholder 7"/>
          <p:cNvSpPr>
            <a:spLocks noGrp="1"/>
          </p:cNvSpPr>
          <p:nvPr>
            <p:ph type="body" idx="1"/>
          </p:nvPr>
        </p:nvSpPr>
        <p:spPr>
          <a:xfrm>
            <a:off x="285720" y="2571744"/>
            <a:ext cx="8572560" cy="4025608"/>
          </a:xfrm>
        </p:spPr>
        <p:txBody>
          <a:bodyPr>
            <a:normAutofit/>
          </a:bodyPr>
          <a:lstStyle/>
          <a:p>
            <a:pPr>
              <a:lnSpc>
                <a:spcPct val="170000"/>
              </a:lnSpc>
              <a:buFont typeface="Arial" pitchFamily="34" charset="0"/>
              <a:buChar char="•"/>
            </a:pPr>
            <a:r>
              <a:rPr lang="en-GB" sz="1800" b="1" dirty="0"/>
              <a:t>Water bottle/home school diary/reading book – every day</a:t>
            </a:r>
            <a:r>
              <a:rPr lang="en-GB" sz="1800" dirty="0"/>
              <a:t> </a:t>
            </a:r>
          </a:p>
          <a:p>
            <a:pPr>
              <a:lnSpc>
                <a:spcPct val="170000"/>
              </a:lnSpc>
              <a:buFont typeface="Arial" pitchFamily="34" charset="0"/>
              <a:buChar char="•"/>
            </a:pPr>
            <a:r>
              <a:rPr lang="en-GB" sz="1800" dirty="0"/>
              <a:t>PE Kit (Indoor &amp; Outdoor/earrings out on PE days/hair tied back) Children will continue to come in PE kit on PE days (2 x in KS1). Replacement t-shirts can be purchased on </a:t>
            </a:r>
            <a:r>
              <a:rPr lang="en-GB" sz="1800" dirty="0">
                <a:hlinkClick r:id="rId3"/>
              </a:rPr>
              <a:t>www.myclothing.com</a:t>
            </a:r>
            <a:endParaRPr lang="en-GB" sz="1800" dirty="0"/>
          </a:p>
          <a:p>
            <a:pPr>
              <a:lnSpc>
                <a:spcPct val="170000"/>
              </a:lnSpc>
              <a:buFont typeface="Arial" pitchFamily="34" charset="0"/>
              <a:buChar char="•"/>
            </a:pPr>
            <a:r>
              <a:rPr lang="en-GB" sz="1800" dirty="0"/>
              <a:t>Uniform – skirts and shorts to be knee length, hair accessories (school colours)</a:t>
            </a:r>
          </a:p>
          <a:p>
            <a:pPr>
              <a:lnSpc>
                <a:spcPct val="170000"/>
              </a:lnSpc>
              <a:buFont typeface="Arial" pitchFamily="34" charset="0"/>
              <a:buChar char="•"/>
            </a:pPr>
            <a:r>
              <a:rPr lang="en-GB" sz="1800" dirty="0"/>
              <a:t>*NEW Plain black leather smart shoe or plain black trainer with no visible logo</a:t>
            </a:r>
          </a:p>
          <a:p>
            <a:pPr>
              <a:lnSpc>
                <a:spcPct val="170000"/>
              </a:lnSpc>
              <a:buFont typeface="Arial" pitchFamily="34" charset="0"/>
              <a:buChar char="•"/>
            </a:pPr>
            <a:r>
              <a:rPr lang="en-GB" sz="1800" dirty="0"/>
              <a:t>Name inside all clothes especially jumpers and cardigans</a:t>
            </a:r>
          </a:p>
        </p:txBody>
      </p:sp>
      <p:pic>
        <p:nvPicPr>
          <p:cNvPr id="3080" name="Picture 8" descr="T-Shirt - Emerald Gree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55287" y="683369"/>
            <a:ext cx="1192551" cy="1107369"/>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emsworth Grove Lea Primary School"/>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355417" y="911206"/>
            <a:ext cx="216024" cy="216024"/>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A68DA33E-42E3-42C0-9CAD-A09DA01D097D}"/>
              </a:ext>
            </a:extLst>
          </p:cNvPr>
          <p:cNvPicPr>
            <a:picLocks noChangeAspect="1"/>
          </p:cNvPicPr>
          <p:nvPr/>
        </p:nvPicPr>
        <p:blipFill rotWithShape="1">
          <a:blip r:embed="rId6"/>
          <a:srcRect l="11696" t="35763" r="11696" b="11559"/>
          <a:stretch/>
        </p:blipFill>
        <p:spPr>
          <a:xfrm>
            <a:off x="7463429" y="1919828"/>
            <a:ext cx="1285350" cy="625763"/>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584" y="548680"/>
            <a:ext cx="3816424" cy="735093"/>
          </a:xfrm>
        </p:spPr>
        <p:txBody>
          <a:bodyPr/>
          <a:lstStyle/>
          <a:p>
            <a:r>
              <a:rPr lang="en-GB" dirty="0"/>
              <a:t>Work at Home</a:t>
            </a:r>
          </a:p>
        </p:txBody>
      </p:sp>
      <p:sp>
        <p:nvSpPr>
          <p:cNvPr id="3" name="Text Placeholder 2"/>
          <p:cNvSpPr>
            <a:spLocks noGrp="1"/>
          </p:cNvSpPr>
          <p:nvPr>
            <p:ph type="body" idx="1"/>
          </p:nvPr>
        </p:nvSpPr>
        <p:spPr>
          <a:xfrm>
            <a:off x="395536" y="1283773"/>
            <a:ext cx="8178132" cy="2865307"/>
          </a:xfrm>
        </p:spPr>
        <p:txBody>
          <a:bodyPr>
            <a:noAutofit/>
          </a:bodyPr>
          <a:lstStyle/>
          <a:p>
            <a:pPr lvl="0">
              <a:buClr>
                <a:srgbClr val="EB641B"/>
              </a:buClr>
              <a:buFont typeface="Arial" pitchFamily="34" charset="0"/>
              <a:buChar char="•"/>
            </a:pPr>
            <a:r>
              <a:rPr lang="en-GB" sz="2400" dirty="0">
                <a:solidFill>
                  <a:srgbClr val="464646"/>
                </a:solidFill>
              </a:rPr>
              <a:t>Daily reading – to support their reading, it is important to encourage your child to read and by recording this information in the planner. </a:t>
            </a:r>
          </a:p>
          <a:p>
            <a:pPr lvl="0">
              <a:buClr>
                <a:srgbClr val="EB641B"/>
              </a:buClr>
              <a:buFont typeface="Arial" pitchFamily="34" charset="0"/>
              <a:buChar char="•"/>
            </a:pPr>
            <a:r>
              <a:rPr lang="en-GB" sz="2400" dirty="0">
                <a:solidFill>
                  <a:srgbClr val="464646"/>
                </a:solidFill>
              </a:rPr>
              <a:t>The children are expected to read 4 times a week . </a:t>
            </a:r>
          </a:p>
          <a:p>
            <a:pPr lvl="0">
              <a:buClr>
                <a:srgbClr val="EB641B"/>
              </a:buClr>
              <a:buFont typeface="Arial" pitchFamily="34" charset="0"/>
              <a:buChar char="•"/>
            </a:pPr>
            <a:r>
              <a:rPr lang="en-GB" sz="2400" dirty="0">
                <a:solidFill>
                  <a:srgbClr val="464646"/>
                </a:solidFill>
              </a:rPr>
              <a:t>The children are rewarded through the use of dojos  </a:t>
            </a:r>
          </a:p>
          <a:p>
            <a:pPr lvl="0">
              <a:buClr>
                <a:srgbClr val="EB641B"/>
              </a:buClr>
              <a:buFont typeface="Arial" pitchFamily="34" charset="0"/>
              <a:buChar char="•"/>
            </a:pPr>
            <a:r>
              <a:rPr lang="en-GB" sz="2400" dirty="0">
                <a:solidFill>
                  <a:srgbClr val="464646"/>
                </a:solidFill>
              </a:rPr>
              <a:t>During the school week, your child’s home reading book will be changed once a week and go home on a Friday  </a:t>
            </a:r>
          </a:p>
          <a:p>
            <a:pPr lvl="0">
              <a:buClr>
                <a:srgbClr val="EB641B"/>
              </a:buClr>
              <a:buFont typeface="Arial" pitchFamily="34" charset="0"/>
              <a:buChar char="•"/>
            </a:pPr>
            <a:r>
              <a:rPr lang="en-GB" sz="2400" dirty="0">
                <a:solidFill>
                  <a:srgbClr val="464646"/>
                </a:solidFill>
              </a:rPr>
              <a:t>Children will be expected to go on Times Table </a:t>
            </a:r>
            <a:r>
              <a:rPr lang="en-GB" sz="2400" dirty="0" err="1">
                <a:solidFill>
                  <a:srgbClr val="464646"/>
                </a:solidFill>
              </a:rPr>
              <a:t>Rockstars</a:t>
            </a:r>
            <a:r>
              <a:rPr lang="en-GB" sz="2400" dirty="0">
                <a:solidFill>
                  <a:srgbClr val="464646"/>
                </a:solidFill>
              </a:rPr>
              <a:t> at least three times a week.  </a:t>
            </a:r>
          </a:p>
          <a:p>
            <a:pPr>
              <a:lnSpc>
                <a:spcPct val="150000"/>
              </a:lnSpc>
              <a:buClrTx/>
            </a:pPr>
            <a:endParaRPr lang="en-GB" dirty="0"/>
          </a:p>
          <a:p>
            <a:pPr>
              <a:lnSpc>
                <a:spcPct val="150000"/>
              </a:lnSpc>
              <a:buFont typeface="Arial" pitchFamily="34" charset="0"/>
              <a:buChar char="•"/>
            </a:pPr>
            <a:endParaRPr lang="en-GB"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467544" y="1988840"/>
            <a:ext cx="3024336" cy="1143000"/>
          </a:xfrm>
        </p:spPr>
        <p:txBody>
          <a:bodyPr/>
          <a:lstStyle/>
          <a:p>
            <a:r>
              <a:rPr lang="en-GB" altLang="en-US" dirty="0">
                <a:solidFill>
                  <a:schemeClr val="tx1"/>
                </a:solidFill>
                <a:latin typeface="+mn-lt"/>
              </a:rPr>
              <a:t>Attendance</a:t>
            </a:r>
          </a:p>
        </p:txBody>
      </p:sp>
      <p:sp>
        <p:nvSpPr>
          <p:cNvPr id="3" name="Content Placeholder 2"/>
          <p:cNvSpPr>
            <a:spLocks noGrp="1"/>
          </p:cNvSpPr>
          <p:nvPr>
            <p:ph idx="1"/>
          </p:nvPr>
        </p:nvSpPr>
        <p:spPr>
          <a:xfrm>
            <a:off x="251520" y="3717032"/>
            <a:ext cx="8229600" cy="2952328"/>
          </a:xfrm>
        </p:spPr>
        <p:txBody>
          <a:bodyPr>
            <a:normAutofit/>
          </a:bodyPr>
          <a:lstStyle/>
          <a:p>
            <a:pPr>
              <a:defRPr/>
            </a:pPr>
            <a:r>
              <a:rPr lang="en-GB" sz="2600" dirty="0"/>
              <a:t>It is important that children attend each day to avoid lost learning.</a:t>
            </a:r>
          </a:p>
          <a:p>
            <a:pPr>
              <a:defRPr/>
            </a:pPr>
            <a:r>
              <a:rPr lang="en-GB" sz="2600" dirty="0"/>
              <a:t>Holidays are not authorised during term time.</a:t>
            </a:r>
          </a:p>
          <a:p>
            <a:pPr>
              <a:defRPr/>
            </a:pPr>
            <a:r>
              <a:rPr lang="en-GB" sz="2600" dirty="0"/>
              <a:t>It is really important that you contact us if your child is unable to attend a session. If we do not hear from you a member of the team will contact you to ask for a reason for absence. </a:t>
            </a:r>
          </a:p>
          <a:p>
            <a:pPr>
              <a:defRPr/>
            </a:pPr>
            <a:endParaRPr lang="en-GB" sz="2600" dirty="0">
              <a:latin typeface="Comic Sans MS" panose="030F0702030302020204" pitchFamily="66" charset="0"/>
            </a:endParaRPr>
          </a:p>
          <a:p>
            <a:pPr marL="0" indent="0">
              <a:buFontTx/>
              <a:buNone/>
              <a:defRPr/>
            </a:pPr>
            <a:endParaRPr lang="en-GB" dirty="0"/>
          </a:p>
        </p:txBody>
      </p:sp>
      <p:pic>
        <p:nvPicPr>
          <p:cNvPr id="1026" name="Picture 2" descr="attendance"/>
          <p:cNvPicPr>
            <a:picLocks noChangeAspect="1" noChangeArrowheads="1"/>
          </p:cNvPicPr>
          <p:nvPr/>
        </p:nvPicPr>
        <p:blipFill>
          <a:blip r:embed="rId2">
            <a:extLst>
              <a:ext uri="{28A0092B-C50C-407E-A947-70E740481C1C}">
                <a14:useLocalDpi xmlns:a14="http://schemas.microsoft.com/office/drawing/2010/main" val="0"/>
              </a:ext>
            </a:extLst>
          </a:blip>
          <a:srcRect l="4692" t="10110" r="4771" b="14476"/>
          <a:stretch>
            <a:fillRect/>
          </a:stretch>
        </p:blipFill>
        <p:spPr bwMode="auto">
          <a:xfrm>
            <a:off x="4373953" y="908720"/>
            <a:ext cx="4320480" cy="23988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FFCC00"/>
                  </a:outerShdw>
                </a:effectLst>
              </a14:hiddenEffects>
            </a:ext>
          </a:extLst>
        </p:spPr>
      </p:pic>
    </p:spTree>
    <p:extLst>
      <p:ext uri="{BB962C8B-B14F-4D97-AF65-F5344CB8AC3E}">
        <p14:creationId xmlns:p14="http://schemas.microsoft.com/office/powerpoint/2010/main" val="10006937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3"/>
          <p:cNvSpPr>
            <a:spLocks noGrp="1" noChangeArrowheads="1"/>
          </p:cNvSpPr>
          <p:nvPr>
            <p:ph type="body" idx="1"/>
          </p:nvPr>
        </p:nvSpPr>
        <p:spPr>
          <a:xfrm>
            <a:off x="325759" y="3077928"/>
            <a:ext cx="6791672" cy="3159383"/>
          </a:xfrm>
        </p:spPr>
        <p:txBody>
          <a:bodyPr>
            <a:normAutofit/>
          </a:bodyPr>
          <a:lstStyle/>
          <a:p>
            <a:pPr eaLnBrk="1" hangingPunct="1">
              <a:lnSpc>
                <a:spcPct val="80000"/>
              </a:lnSpc>
              <a:buFontTx/>
              <a:buNone/>
            </a:pPr>
            <a:r>
              <a:rPr lang="en-GB" altLang="en-US" sz="3000" u="sng" dirty="0"/>
              <a:t>Dietary/Medical Requirements: </a:t>
            </a:r>
          </a:p>
          <a:p>
            <a:pPr eaLnBrk="1" hangingPunct="1">
              <a:lnSpc>
                <a:spcPct val="80000"/>
              </a:lnSpc>
              <a:buFontTx/>
              <a:buNone/>
            </a:pPr>
            <a:r>
              <a:rPr lang="en-GB" altLang="en-US" sz="3000" u="sng" dirty="0"/>
              <a:t> </a:t>
            </a:r>
          </a:p>
          <a:p>
            <a:pPr eaLnBrk="1" hangingPunct="1">
              <a:lnSpc>
                <a:spcPct val="80000"/>
              </a:lnSpc>
              <a:buFontTx/>
              <a:buNone/>
            </a:pPr>
            <a:r>
              <a:rPr lang="en-GB" altLang="en-US" sz="3000" dirty="0"/>
              <a:t>Please ensure we are informed of</a:t>
            </a:r>
          </a:p>
          <a:p>
            <a:pPr eaLnBrk="1" hangingPunct="1">
              <a:lnSpc>
                <a:spcPct val="80000"/>
              </a:lnSpc>
              <a:buFontTx/>
              <a:buNone/>
            </a:pPr>
            <a:r>
              <a:rPr lang="en-GB" altLang="en-US" sz="3000" dirty="0"/>
              <a:t>any special dietary requirements, food</a:t>
            </a:r>
          </a:p>
          <a:p>
            <a:pPr eaLnBrk="1" hangingPunct="1">
              <a:lnSpc>
                <a:spcPct val="80000"/>
              </a:lnSpc>
              <a:buFontTx/>
              <a:buNone/>
            </a:pPr>
            <a:r>
              <a:rPr lang="en-GB" altLang="en-US" sz="3000" dirty="0"/>
              <a:t>allergies or medical needs.</a:t>
            </a:r>
          </a:p>
          <a:p>
            <a:pPr eaLnBrk="1" hangingPunct="1">
              <a:lnSpc>
                <a:spcPct val="80000"/>
              </a:lnSpc>
              <a:buFontTx/>
              <a:buNone/>
            </a:pPr>
            <a:endParaRPr lang="en-GB" altLang="en-US" sz="3000" dirty="0"/>
          </a:p>
          <a:p>
            <a:pPr eaLnBrk="1" hangingPunct="1">
              <a:lnSpc>
                <a:spcPct val="80000"/>
              </a:lnSpc>
              <a:buFontTx/>
              <a:buNone/>
            </a:pPr>
            <a:r>
              <a:rPr lang="en-GB" altLang="en-US" sz="3000" dirty="0"/>
              <a:t>Any changes please let us know ASAP.</a:t>
            </a:r>
          </a:p>
          <a:p>
            <a:pPr eaLnBrk="1" hangingPunct="1">
              <a:lnSpc>
                <a:spcPct val="80000"/>
              </a:lnSpc>
            </a:pPr>
            <a:endParaRPr lang="en-GB" altLang="en-US" sz="2400" dirty="0">
              <a:latin typeface="Comic Sans MS" panose="030F0702030302020204" pitchFamily="66" charset="0"/>
            </a:endParaRPr>
          </a:p>
          <a:p>
            <a:pPr eaLnBrk="1" hangingPunct="1">
              <a:lnSpc>
                <a:spcPct val="80000"/>
              </a:lnSpc>
              <a:buFontTx/>
              <a:buNone/>
            </a:pPr>
            <a:endParaRPr lang="en-GB" altLang="en-US" sz="2400" dirty="0">
              <a:latin typeface="Comic Sans MS" panose="030F0702030302020204" pitchFamily="66" charset="0"/>
            </a:endParaRPr>
          </a:p>
        </p:txBody>
      </p:sp>
      <p:pic>
        <p:nvPicPr>
          <p:cNvPr id="35846" name="Picture 6" descr="bd20052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48400" y="1490202"/>
            <a:ext cx="2133600" cy="1163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a:spLocks noGrp="1"/>
          </p:cNvSpPr>
          <p:nvPr>
            <p:ph type="title"/>
          </p:nvPr>
        </p:nvSpPr>
        <p:spPr>
          <a:xfrm>
            <a:off x="467544" y="1918747"/>
            <a:ext cx="3816424" cy="735093"/>
          </a:xfrm>
        </p:spPr>
        <p:txBody>
          <a:bodyPr/>
          <a:lstStyle/>
          <a:p>
            <a:r>
              <a:rPr lang="en-GB" b="1" dirty="0">
                <a:solidFill>
                  <a:srgbClr val="C00000"/>
                </a:solidFill>
              </a:rPr>
              <a:t>Medical Needs</a:t>
            </a:r>
          </a:p>
        </p:txBody>
      </p:sp>
    </p:spTree>
    <p:extLst>
      <p:ext uri="{BB962C8B-B14F-4D97-AF65-F5344CB8AC3E}">
        <p14:creationId xmlns:p14="http://schemas.microsoft.com/office/powerpoint/2010/main" val="11518914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1029"/>
          <p:cNvSpPr>
            <a:spLocks noChangeArrowheads="1"/>
          </p:cNvSpPr>
          <p:nvPr/>
        </p:nvSpPr>
        <p:spPr bwMode="auto">
          <a:xfrm>
            <a:off x="246062" y="836712"/>
            <a:ext cx="8718426" cy="1512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GB" altLang="en-US" sz="4000" b="1" dirty="0">
                <a:solidFill>
                  <a:srgbClr val="C00000"/>
                </a:solidFill>
                <a:latin typeface="+mj-lt"/>
              </a:rPr>
              <a:t>Contact numbers and emergencies</a:t>
            </a:r>
          </a:p>
        </p:txBody>
      </p:sp>
      <p:pic>
        <p:nvPicPr>
          <p:cNvPr id="33795" name="Picture 1030" descr="bd04922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88024" y="4509120"/>
            <a:ext cx="992187"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6" name="Rectangle 1031"/>
          <p:cNvSpPr>
            <a:spLocks noChangeArrowheads="1"/>
          </p:cNvSpPr>
          <p:nvPr/>
        </p:nvSpPr>
        <p:spPr bwMode="auto">
          <a:xfrm>
            <a:off x="827584" y="2343657"/>
            <a:ext cx="7764463"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Clr>
                <a:schemeClr val="tx2"/>
              </a:buClr>
              <a:buSzPct val="75000"/>
              <a:buFont typeface="Wingdings" panose="05000000000000000000" pitchFamily="2" charset="2"/>
              <a:buChar char="§"/>
            </a:pPr>
            <a:r>
              <a:rPr lang="en-GB" altLang="en-US" sz="2800" b="0" u="none" dirty="0">
                <a:latin typeface="+mn-lt"/>
              </a:rPr>
              <a:t>Please inform us of any changes to  information especially phone numbers. We also require at least 2 emergency contact numbers please.</a:t>
            </a:r>
          </a:p>
        </p:txBody>
      </p:sp>
    </p:spTree>
    <p:extLst>
      <p:ext uri="{BB962C8B-B14F-4D97-AF65-F5344CB8AC3E}">
        <p14:creationId xmlns:p14="http://schemas.microsoft.com/office/powerpoint/2010/main" val="42695681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Communication</a:t>
            </a:r>
          </a:p>
        </p:txBody>
      </p:sp>
      <p:sp>
        <p:nvSpPr>
          <p:cNvPr id="9" name="Content Placeholder 8"/>
          <p:cNvSpPr>
            <a:spLocks noGrp="1"/>
          </p:cNvSpPr>
          <p:nvPr>
            <p:ph sz="half" idx="2"/>
          </p:nvPr>
        </p:nvSpPr>
        <p:spPr>
          <a:xfrm>
            <a:off x="4860032" y="869374"/>
            <a:ext cx="4032448" cy="5799986"/>
          </a:xfrm>
        </p:spPr>
        <p:txBody>
          <a:bodyPr>
            <a:normAutofit fontScale="92500"/>
          </a:bodyPr>
          <a:lstStyle/>
          <a:p>
            <a:r>
              <a:rPr lang="en-GB" b="1" dirty="0"/>
              <a:t>Dojo</a:t>
            </a:r>
            <a:r>
              <a:rPr lang="en-GB" dirty="0"/>
              <a:t> – communication with class teacher, daily up dates on progress (Dojo points) and what the class have been doing. Letters also go on here first and dates of events specific to the class such as trips.</a:t>
            </a:r>
          </a:p>
          <a:p>
            <a:r>
              <a:rPr lang="en-GB" b="1" dirty="0"/>
              <a:t>School Website </a:t>
            </a:r>
            <a:r>
              <a:rPr lang="en-GB" dirty="0"/>
              <a:t>– links to subscription sites, any school information, dates for your diary.</a:t>
            </a:r>
          </a:p>
          <a:p>
            <a:r>
              <a:rPr lang="en-GB" b="1" dirty="0" err="1"/>
              <a:t>Scopay</a:t>
            </a:r>
            <a:r>
              <a:rPr lang="en-GB" b="1" dirty="0"/>
              <a:t> </a:t>
            </a:r>
            <a:r>
              <a:rPr lang="en-GB" dirty="0"/>
              <a:t>– pay for trips and clubs including breakfast clubs.</a:t>
            </a:r>
          </a:p>
          <a:p>
            <a:r>
              <a:rPr lang="en-GB" b="1" dirty="0"/>
              <a:t>School Grid </a:t>
            </a:r>
            <a:r>
              <a:rPr lang="en-GB" dirty="0"/>
              <a:t>– ordering dinners. Please do so wherever possible and have the discussion with your child so they know what they are going to have.</a:t>
            </a:r>
          </a:p>
          <a:p>
            <a:endParaRPr lang="en-GB" dirty="0"/>
          </a:p>
        </p:txBody>
      </p:sp>
      <p:sp>
        <p:nvSpPr>
          <p:cNvPr id="5" name="Rectangle 4"/>
          <p:cNvSpPr/>
          <p:nvPr/>
        </p:nvSpPr>
        <p:spPr>
          <a:xfrm>
            <a:off x="1571604" y="500042"/>
            <a:ext cx="4572000" cy="369332"/>
          </a:xfrm>
          <a:prstGeom prst="rect">
            <a:avLst/>
          </a:prstGeom>
        </p:spPr>
        <p:txBody>
          <a:bodyPr wrap="square">
            <a:spAutoFit/>
          </a:bodyPr>
          <a:lstStyle/>
          <a:p>
            <a:endParaRPr lang="en-GB" dirty="0"/>
          </a:p>
        </p:txBody>
      </p:sp>
      <p:pic>
        <p:nvPicPr>
          <p:cNvPr id="4" name="Picture 3">
            <a:extLst>
              <a:ext uri="{FF2B5EF4-FFF2-40B4-BE49-F238E27FC236}">
                <a16:creationId xmlns:a16="http://schemas.microsoft.com/office/drawing/2014/main" id="{B1B1D66C-A7D0-483D-B76A-5718CB1B1E18}"/>
              </a:ext>
            </a:extLst>
          </p:cNvPr>
          <p:cNvPicPr>
            <a:picLocks noChangeAspect="1"/>
          </p:cNvPicPr>
          <p:nvPr/>
        </p:nvPicPr>
        <p:blipFill rotWithShape="1">
          <a:blip r:embed="rId2"/>
          <a:srcRect t="12201" r="1176" b="5556"/>
          <a:stretch/>
        </p:blipFill>
        <p:spPr>
          <a:xfrm>
            <a:off x="360040" y="2483426"/>
            <a:ext cx="4499992" cy="2106562"/>
          </a:xfrm>
          <a:prstGeom prst="rect">
            <a:avLst/>
          </a:prstGeom>
        </p:spPr>
      </p:pic>
      <p:sp>
        <p:nvSpPr>
          <p:cNvPr id="6" name="Rectangle 5">
            <a:extLst>
              <a:ext uri="{FF2B5EF4-FFF2-40B4-BE49-F238E27FC236}">
                <a16:creationId xmlns:a16="http://schemas.microsoft.com/office/drawing/2014/main" id="{2AB1D98A-3042-4599-82FA-5083B8FCDFB2}"/>
              </a:ext>
            </a:extLst>
          </p:cNvPr>
          <p:cNvSpPr/>
          <p:nvPr/>
        </p:nvSpPr>
        <p:spPr>
          <a:xfrm>
            <a:off x="899592" y="4863614"/>
            <a:ext cx="3304110" cy="369332"/>
          </a:xfrm>
          <a:prstGeom prst="rect">
            <a:avLst/>
          </a:prstGeom>
        </p:spPr>
        <p:txBody>
          <a:bodyPr wrap="none">
            <a:spAutoFit/>
          </a:bodyPr>
          <a:lstStyle/>
          <a:p>
            <a:r>
              <a:rPr lang="en-GB" dirty="0">
                <a:hlinkClick r:id="rId3"/>
              </a:rPr>
              <a:t>https://grovelea.ipmat.co.uk/</a:t>
            </a:r>
            <a:endParaRPr lang="en-GB" dirty="0"/>
          </a:p>
        </p:txBody>
      </p:sp>
      <p:pic>
        <p:nvPicPr>
          <p:cNvPr id="3" name="Picture 2">
            <a:hlinkClick r:id="rId4"/>
            <a:extLst>
              <a:ext uri="{FF2B5EF4-FFF2-40B4-BE49-F238E27FC236}">
                <a16:creationId xmlns:a16="http://schemas.microsoft.com/office/drawing/2014/main" id="{BFF693B2-4F65-43AF-97CF-8C12ABB903AF}"/>
              </a:ext>
            </a:extLst>
          </p:cNvPr>
          <p:cNvPicPr>
            <a:picLocks noChangeAspect="1"/>
          </p:cNvPicPr>
          <p:nvPr/>
        </p:nvPicPr>
        <p:blipFill>
          <a:blip r:embed="rId5"/>
          <a:stretch>
            <a:fillRect/>
          </a:stretch>
        </p:blipFill>
        <p:spPr>
          <a:xfrm>
            <a:off x="264704" y="5709449"/>
            <a:ext cx="1146571" cy="661045"/>
          </a:xfrm>
          <a:prstGeom prst="rect">
            <a:avLst/>
          </a:prstGeom>
        </p:spPr>
      </p:pic>
      <p:pic>
        <p:nvPicPr>
          <p:cNvPr id="7" name="Picture 6">
            <a:hlinkClick r:id="rId6"/>
            <a:extLst>
              <a:ext uri="{FF2B5EF4-FFF2-40B4-BE49-F238E27FC236}">
                <a16:creationId xmlns:a16="http://schemas.microsoft.com/office/drawing/2014/main" id="{FE0F3CF7-C8D4-4858-A37A-41CB9DAE2C2F}"/>
              </a:ext>
            </a:extLst>
          </p:cNvPr>
          <p:cNvPicPr>
            <a:picLocks noChangeAspect="1"/>
          </p:cNvPicPr>
          <p:nvPr/>
        </p:nvPicPr>
        <p:blipFill>
          <a:blip r:embed="rId7"/>
          <a:stretch>
            <a:fillRect/>
          </a:stretch>
        </p:blipFill>
        <p:spPr>
          <a:xfrm>
            <a:off x="1835696" y="5637378"/>
            <a:ext cx="1023677" cy="805185"/>
          </a:xfrm>
          <a:prstGeom prst="rect">
            <a:avLst/>
          </a:prstGeom>
        </p:spPr>
      </p:pic>
      <p:pic>
        <p:nvPicPr>
          <p:cNvPr id="8" name="Picture 7">
            <a:hlinkClick r:id="rId8"/>
            <a:extLst>
              <a:ext uri="{FF2B5EF4-FFF2-40B4-BE49-F238E27FC236}">
                <a16:creationId xmlns:a16="http://schemas.microsoft.com/office/drawing/2014/main" id="{91777A34-A886-4FBB-948B-787872823ADF}"/>
              </a:ext>
            </a:extLst>
          </p:cNvPr>
          <p:cNvPicPr>
            <a:picLocks noChangeAspect="1"/>
          </p:cNvPicPr>
          <p:nvPr/>
        </p:nvPicPr>
        <p:blipFill>
          <a:blip r:embed="rId9"/>
          <a:stretch>
            <a:fillRect/>
          </a:stretch>
        </p:blipFill>
        <p:spPr>
          <a:xfrm>
            <a:off x="3478949" y="5978828"/>
            <a:ext cx="1356742" cy="40250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692696"/>
            <a:ext cx="3528392" cy="792088"/>
          </a:xfrm>
        </p:spPr>
        <p:txBody>
          <a:bodyPr/>
          <a:lstStyle/>
          <a:p>
            <a:r>
              <a:rPr lang="en-GB" sz="5000" dirty="0"/>
              <a:t>Thank you!</a:t>
            </a:r>
          </a:p>
        </p:txBody>
      </p:sp>
      <p:sp>
        <p:nvSpPr>
          <p:cNvPr id="3" name="Text Placeholder 2"/>
          <p:cNvSpPr>
            <a:spLocks noGrp="1"/>
          </p:cNvSpPr>
          <p:nvPr>
            <p:ph type="body" idx="1"/>
          </p:nvPr>
        </p:nvSpPr>
        <p:spPr>
          <a:xfrm>
            <a:off x="541275" y="2204864"/>
            <a:ext cx="8027169" cy="2654200"/>
          </a:xfrm>
        </p:spPr>
        <p:txBody>
          <a:bodyPr>
            <a:normAutofit/>
          </a:bodyPr>
          <a:lstStyle/>
          <a:p>
            <a:r>
              <a:rPr lang="en-GB" sz="3000" dirty="0"/>
              <a:t>Any questions?</a:t>
            </a:r>
          </a:p>
          <a:p>
            <a:endParaRPr lang="en-GB" sz="3000" dirty="0"/>
          </a:p>
          <a:p>
            <a:r>
              <a:rPr lang="en-GB" sz="3000" dirty="0"/>
              <a:t>Please message on Class Dojo</a:t>
            </a:r>
          </a:p>
        </p:txBody>
      </p:sp>
      <p:pic>
        <p:nvPicPr>
          <p:cNvPr id="21509" name="Picture 5" descr="C:\Documents and Settings\hhudson\Local Settings\Temporary Internet Files\Content.IE5\XGE9D339\MC900434859[1].png"/>
          <p:cNvPicPr>
            <a:picLocks noChangeAspect="1" noChangeArrowheads="1"/>
          </p:cNvPicPr>
          <p:nvPr/>
        </p:nvPicPr>
        <p:blipFill>
          <a:blip r:embed="rId2" cstate="print"/>
          <a:srcRect/>
          <a:stretch>
            <a:fillRect/>
          </a:stretch>
        </p:blipFill>
        <p:spPr bwMode="auto">
          <a:xfrm>
            <a:off x="6156176" y="4221088"/>
            <a:ext cx="1692188" cy="1692188"/>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4" name="Rectangle 1027"/>
          <p:cNvSpPr>
            <a:spLocks noChangeArrowheads="1"/>
          </p:cNvSpPr>
          <p:nvPr/>
        </p:nvSpPr>
        <p:spPr bwMode="auto">
          <a:xfrm>
            <a:off x="323528" y="692696"/>
            <a:ext cx="8280400" cy="5688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defRPr/>
            </a:pPr>
            <a:r>
              <a:rPr lang="en-GB" altLang="en-US" sz="2000" b="0" u="none" dirty="0">
                <a:latin typeface="Georgia" panose="02040502050405020303" pitchFamily="18" charset="0"/>
              </a:rPr>
              <a:t>This meeting will hopefully provide you with an insight </a:t>
            </a:r>
            <a:r>
              <a:rPr lang="en-GB" altLang="en-US" sz="2000" b="0" u="none">
                <a:latin typeface="Georgia" panose="02040502050405020303" pitchFamily="18" charset="0"/>
              </a:rPr>
              <a:t>into KS2 </a:t>
            </a:r>
            <a:r>
              <a:rPr lang="en-GB" altLang="en-US" sz="2000" b="0" u="none" dirty="0">
                <a:latin typeface="Georgia" panose="02040502050405020303" pitchFamily="18" charset="0"/>
              </a:rPr>
              <a:t>and the opportunities and experiences that your child can look forward to. We are all extremely proud of our school and committed to providing the very best possible education for all of our children. We know that Grove Lea Primary is a school where:</a:t>
            </a:r>
          </a:p>
          <a:p>
            <a:pPr marL="0" indent="0" fontAlgn="t">
              <a:buFontTx/>
              <a:buNone/>
              <a:defRPr/>
            </a:pPr>
            <a:endParaRPr lang="en-GB" sz="2000" dirty="0">
              <a:latin typeface="Georgia" panose="02040502050405020303" pitchFamily="18" charset="0"/>
            </a:endParaRPr>
          </a:p>
          <a:p>
            <a:pPr marL="0" indent="0" fontAlgn="t">
              <a:buFontTx/>
              <a:buNone/>
              <a:defRPr/>
            </a:pPr>
            <a:r>
              <a:rPr lang="en-GB" sz="2000" b="1" dirty="0">
                <a:latin typeface="Georgia" panose="02040502050405020303" pitchFamily="18" charset="0"/>
              </a:rPr>
              <a:t>School Rights</a:t>
            </a:r>
          </a:p>
          <a:p>
            <a:pPr fontAlgn="t">
              <a:defRPr/>
            </a:pPr>
            <a:r>
              <a:rPr lang="en-GB" sz="2000" b="0" u="none" dirty="0">
                <a:latin typeface="Georgia" panose="02040502050405020303" pitchFamily="18" charset="0"/>
              </a:rPr>
              <a:t>To keep ourselves and others Safe</a:t>
            </a:r>
          </a:p>
          <a:p>
            <a:pPr fontAlgn="t">
              <a:defRPr/>
            </a:pPr>
            <a:r>
              <a:rPr lang="en-GB" sz="2000" b="0" u="none" dirty="0">
                <a:latin typeface="Georgia" panose="02040502050405020303" pitchFamily="18" charset="0"/>
              </a:rPr>
              <a:t>To be Respectful</a:t>
            </a:r>
          </a:p>
          <a:p>
            <a:pPr fontAlgn="t">
              <a:defRPr/>
            </a:pPr>
            <a:r>
              <a:rPr lang="en-GB" sz="2000" b="0" u="none" dirty="0">
                <a:latin typeface="Georgia" panose="02040502050405020303" pitchFamily="18" charset="0"/>
              </a:rPr>
              <a:t>To come to school and Learn</a:t>
            </a:r>
          </a:p>
          <a:p>
            <a:pPr marL="0" indent="0" fontAlgn="t">
              <a:buFontTx/>
              <a:buNone/>
              <a:defRPr/>
            </a:pPr>
            <a:endParaRPr lang="en-GB" sz="2000" dirty="0">
              <a:latin typeface="Georgia" panose="02040502050405020303" pitchFamily="18" charset="0"/>
            </a:endParaRPr>
          </a:p>
          <a:p>
            <a:pPr marL="0" indent="0" fontAlgn="t">
              <a:buFontTx/>
              <a:buNone/>
              <a:defRPr/>
            </a:pPr>
            <a:r>
              <a:rPr lang="en-GB" sz="2000" b="1" dirty="0">
                <a:latin typeface="Georgia" panose="02040502050405020303" pitchFamily="18" charset="0"/>
              </a:rPr>
              <a:t>Core Values- Also known as the 4C’s</a:t>
            </a:r>
          </a:p>
          <a:p>
            <a:pPr fontAlgn="t">
              <a:defRPr/>
            </a:pPr>
            <a:r>
              <a:rPr lang="en-GB" sz="2000" b="0" u="none" dirty="0">
                <a:latin typeface="Georgia" panose="02040502050405020303" pitchFamily="18" charset="0"/>
              </a:rPr>
              <a:t>Courageous</a:t>
            </a:r>
          </a:p>
          <a:p>
            <a:pPr fontAlgn="t">
              <a:defRPr/>
            </a:pPr>
            <a:r>
              <a:rPr lang="en-GB" sz="2000" b="0" u="none" dirty="0">
                <a:latin typeface="Georgia" panose="02040502050405020303" pitchFamily="18" charset="0"/>
              </a:rPr>
              <a:t>Curious</a:t>
            </a:r>
          </a:p>
          <a:p>
            <a:pPr fontAlgn="t">
              <a:defRPr/>
            </a:pPr>
            <a:r>
              <a:rPr lang="en-GB" sz="2000" b="0" u="none" dirty="0">
                <a:latin typeface="Georgia" panose="02040502050405020303" pitchFamily="18" charset="0"/>
              </a:rPr>
              <a:t>Caring</a:t>
            </a:r>
          </a:p>
          <a:p>
            <a:pPr fontAlgn="t">
              <a:defRPr/>
            </a:pPr>
            <a:r>
              <a:rPr lang="en-GB" sz="2000" b="0" u="none" dirty="0">
                <a:latin typeface="Georgia" panose="02040502050405020303" pitchFamily="18" charset="0"/>
              </a:rPr>
              <a:t>Collaborative</a:t>
            </a:r>
          </a:p>
          <a:p>
            <a:pPr marL="0" indent="0" eaLnBrk="1" hangingPunct="1">
              <a:buFontTx/>
              <a:buNone/>
              <a:defRPr/>
            </a:pPr>
            <a:endParaRPr lang="en-GB" altLang="en-US" b="0" u="none" dirty="0">
              <a:latin typeface="Comic Sans MS" panose="030F0702030302020204" pitchFamily="66" charset="0"/>
            </a:endParaRPr>
          </a:p>
        </p:txBody>
      </p:sp>
    </p:spTree>
    <p:extLst>
      <p:ext uri="{BB962C8B-B14F-4D97-AF65-F5344CB8AC3E}">
        <p14:creationId xmlns:p14="http://schemas.microsoft.com/office/powerpoint/2010/main" val="34552842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158824" y="549885"/>
            <a:ext cx="8229600" cy="1066800"/>
          </a:xfrm>
        </p:spPr>
        <p:txBody>
          <a:bodyPr/>
          <a:lstStyle/>
          <a:p>
            <a:r>
              <a:rPr lang="en-GB" altLang="en-US" dirty="0">
                <a:latin typeface="Georgia" panose="02040502050405020303" pitchFamily="18" charset="0"/>
              </a:rPr>
              <a:t>Mental Health and Well-being</a:t>
            </a:r>
          </a:p>
        </p:txBody>
      </p:sp>
      <p:sp>
        <p:nvSpPr>
          <p:cNvPr id="3" name="Content Placeholder 2"/>
          <p:cNvSpPr>
            <a:spLocks noGrp="1"/>
          </p:cNvSpPr>
          <p:nvPr>
            <p:ph idx="1"/>
          </p:nvPr>
        </p:nvSpPr>
        <p:spPr>
          <a:xfrm>
            <a:off x="179919" y="1976498"/>
            <a:ext cx="8435975" cy="4565104"/>
          </a:xfrm>
        </p:spPr>
        <p:txBody>
          <a:bodyPr>
            <a:normAutofit lnSpcReduction="10000"/>
          </a:bodyPr>
          <a:lstStyle/>
          <a:p>
            <a:pPr>
              <a:buClrTx/>
              <a:defRPr/>
            </a:pPr>
            <a:r>
              <a:rPr lang="en-GB" sz="2400" dirty="0">
                <a:latin typeface="Georgia" panose="02040502050405020303" pitchFamily="18" charset="0"/>
              </a:rPr>
              <a:t>At Grove Lea Primary we provide the children with a mental health and wellbeing curriculum. This is delivered through themed sessions each half term.</a:t>
            </a:r>
          </a:p>
          <a:p>
            <a:pPr>
              <a:buClrTx/>
              <a:defRPr/>
            </a:pPr>
            <a:r>
              <a:rPr lang="en-GB" sz="2400" dirty="0">
                <a:latin typeface="Georgia" panose="02040502050405020303" pitchFamily="18" charset="0"/>
              </a:rPr>
              <a:t>As a school, we value the importance of MHWB in order to ensure that the children have the best possible chances they need to be safe and happy.</a:t>
            </a:r>
          </a:p>
          <a:p>
            <a:pPr>
              <a:buClrTx/>
              <a:defRPr/>
            </a:pPr>
            <a:r>
              <a:rPr lang="en-GB" sz="2400" dirty="0">
                <a:latin typeface="Georgia" panose="02040502050405020303" pitchFamily="18" charset="0"/>
              </a:rPr>
              <a:t>Please follow the link below, which outlines how mental health and wellbeing is embedded into the curriculum as well as additional support that we offer for any children who need it.</a:t>
            </a:r>
          </a:p>
          <a:p>
            <a:pPr marL="109728" indent="0">
              <a:buClrTx/>
              <a:buNone/>
              <a:defRPr/>
            </a:pPr>
            <a:endParaRPr lang="en-GB" sz="2400" dirty="0">
              <a:latin typeface="Georgia" panose="02040502050405020303" pitchFamily="18" charset="0"/>
            </a:endParaRPr>
          </a:p>
          <a:p>
            <a:pPr>
              <a:buClrTx/>
              <a:defRPr/>
            </a:pPr>
            <a:r>
              <a:rPr lang="en-GB" sz="2500" dirty="0">
                <a:latin typeface="Georgia" panose="02040502050405020303" pitchFamily="18" charset="0"/>
                <a:hlinkClick r:id="rId3"/>
              </a:rPr>
              <a:t>Mental Health &amp; Wellbeing @ Grove Lea Primary</a:t>
            </a:r>
            <a:endParaRPr lang="en-GB" sz="2500" dirty="0">
              <a:latin typeface="Georgia" panose="02040502050405020303" pitchFamily="18" charset="0"/>
            </a:endParaRPr>
          </a:p>
          <a:p>
            <a:pPr marL="0" indent="0">
              <a:buFontTx/>
              <a:buNone/>
              <a:defRPr/>
            </a:pPr>
            <a:endParaRPr lang="en-GB" dirty="0">
              <a:latin typeface="Calibri" panose="020F0502020204030204" pitchFamily="34" charset="0"/>
              <a:hlinkClick r:id="rId3">
                <a:extLst>
                  <a:ext uri="{A12FA001-AC4F-418D-AE19-62706E023703}">
                    <ahyp:hlinkClr xmlns:ahyp="http://schemas.microsoft.com/office/drawing/2018/hyperlinkcolor" val="tx"/>
                  </a:ext>
                </a:extLst>
              </a:hlinkClick>
            </a:endParaRPr>
          </a:p>
          <a:p>
            <a:pPr marL="0" indent="0">
              <a:buFontTx/>
              <a:buNone/>
              <a:defRPr/>
            </a:pPr>
            <a:endParaRPr lang="en-GB" dirty="0">
              <a:latin typeface="Calibri" panose="020F0502020204030204" pitchFamily="34" charset="0"/>
              <a:hlinkClick r:id="rId4">
                <a:extLst>
                  <a:ext uri="{A12FA001-AC4F-418D-AE19-62706E023703}">
                    <ahyp:hlinkClr xmlns:ahyp="http://schemas.microsoft.com/office/drawing/2018/hyperlinkcolor" val="tx"/>
                  </a:ext>
                </a:extLst>
              </a:hlinkClick>
            </a:endParaRPr>
          </a:p>
          <a:p>
            <a:pPr marL="0" indent="0">
              <a:buFontTx/>
              <a:buNone/>
              <a:defRPr/>
            </a:pPr>
            <a:endParaRPr lang="en-GB" dirty="0">
              <a:latin typeface="Calibri" panose="020F0502020204030204" pitchFamily="34" charset="0"/>
              <a:hlinkClick r:id="rId4">
                <a:extLst>
                  <a:ext uri="{A12FA001-AC4F-418D-AE19-62706E023703}">
                    <ahyp:hlinkClr xmlns:ahyp="http://schemas.microsoft.com/office/drawing/2018/hyperlinkcolor" val="tx"/>
                  </a:ext>
                </a:extLst>
              </a:hlinkClick>
            </a:endParaRPr>
          </a:p>
          <a:p>
            <a:pPr marL="0" indent="0">
              <a:buFontTx/>
              <a:buNone/>
              <a:defRPr/>
            </a:pPr>
            <a:endParaRPr lang="en-GB" dirty="0"/>
          </a:p>
        </p:txBody>
      </p:sp>
      <p:pic>
        <p:nvPicPr>
          <p:cNvPr id="8196"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l="48924" t="37671" r="38155" b="35564"/>
          <a:stretch/>
        </p:blipFill>
        <p:spPr bwMode="auto">
          <a:xfrm>
            <a:off x="7417172" y="5193814"/>
            <a:ext cx="1269628" cy="1347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56277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294" y="538625"/>
            <a:ext cx="1842908" cy="1047769"/>
          </a:xfrm>
          <a:gradFill flip="none" rotWithShape="1">
            <a:gsLst>
              <a:gs pos="0">
                <a:schemeClr val="accent2"/>
              </a:gs>
              <a:gs pos="80522">
                <a:srgbClr val="FFFFFF"/>
              </a:gs>
              <a:gs pos="62000">
                <a:schemeClr val="bg1"/>
              </a:gs>
              <a:gs pos="83000">
                <a:schemeClr val="bg1"/>
              </a:gs>
              <a:gs pos="100000">
                <a:schemeClr val="bg1"/>
              </a:gs>
            </a:gsLst>
            <a:lin ang="2700000" scaled="1"/>
            <a:tileRect/>
          </a:gradFill>
        </p:spPr>
        <p:txBody>
          <a:bodyPr>
            <a:normAutofit fontScale="90000"/>
          </a:bodyPr>
          <a:lstStyle/>
          <a:p>
            <a:pPr algn="ctr"/>
            <a:r>
              <a:rPr lang="en-GB">
                <a:latin typeface="Lucida Handwriting" panose="03010101010101010101" pitchFamily="66" charset="0"/>
              </a:rPr>
              <a:t>The </a:t>
            </a:r>
            <a:br>
              <a:rPr lang="en-GB">
                <a:latin typeface="Lucida Handwriting" panose="03010101010101010101" pitchFamily="66" charset="0"/>
              </a:rPr>
            </a:br>
            <a:r>
              <a:rPr lang="en-GB">
                <a:latin typeface="Lucida Handwriting" panose="03010101010101010101" pitchFamily="66" charset="0"/>
              </a:rPr>
              <a:t>Team</a:t>
            </a:r>
            <a:endParaRPr lang="en-GB" dirty="0">
              <a:latin typeface="Lucida Handwriting" panose="03010101010101010101" pitchFamily="66" charset="0"/>
            </a:endParaRPr>
          </a:p>
        </p:txBody>
      </p:sp>
      <p:sp>
        <p:nvSpPr>
          <p:cNvPr id="14" name="TextBox 13"/>
          <p:cNvSpPr txBox="1"/>
          <p:nvPr/>
        </p:nvSpPr>
        <p:spPr>
          <a:xfrm>
            <a:off x="2387499" y="5248737"/>
            <a:ext cx="1230845" cy="830997"/>
          </a:xfrm>
          <a:prstGeom prst="rect">
            <a:avLst/>
          </a:prstGeom>
          <a:noFill/>
        </p:spPr>
        <p:txBody>
          <a:bodyPr wrap="square" rtlCol="0">
            <a:spAutoFit/>
          </a:bodyPr>
          <a:lstStyle/>
          <a:p>
            <a:pPr algn="ctr"/>
            <a:r>
              <a:rPr lang="en-GB" sz="1200" dirty="0"/>
              <a:t>Mr Shackleton</a:t>
            </a:r>
          </a:p>
          <a:p>
            <a:pPr algn="ctr"/>
            <a:r>
              <a:rPr lang="en-GB" sz="1200" dirty="0"/>
              <a:t>Year 6 </a:t>
            </a:r>
          </a:p>
          <a:p>
            <a:pPr algn="ctr"/>
            <a:r>
              <a:rPr lang="en-GB" sz="1200" dirty="0"/>
              <a:t>Teacher </a:t>
            </a:r>
          </a:p>
          <a:p>
            <a:pPr algn="ctr"/>
            <a:r>
              <a:rPr lang="en-GB" sz="1200" dirty="0"/>
              <a:t>ICT Leader </a:t>
            </a:r>
          </a:p>
        </p:txBody>
      </p:sp>
      <p:sp>
        <p:nvSpPr>
          <p:cNvPr id="17" name="TextBox 16"/>
          <p:cNvSpPr txBox="1"/>
          <p:nvPr/>
        </p:nvSpPr>
        <p:spPr>
          <a:xfrm>
            <a:off x="1556618" y="2207258"/>
            <a:ext cx="1919115" cy="892552"/>
          </a:xfrm>
          <a:prstGeom prst="rect">
            <a:avLst/>
          </a:prstGeom>
          <a:noFill/>
        </p:spPr>
        <p:txBody>
          <a:bodyPr wrap="none" rtlCol="0">
            <a:spAutoFit/>
          </a:bodyPr>
          <a:lstStyle/>
          <a:p>
            <a:pPr algn="ctr"/>
            <a:r>
              <a:rPr lang="en-GB" sz="1300" dirty="0"/>
              <a:t>Mrs Henshall</a:t>
            </a:r>
          </a:p>
          <a:p>
            <a:pPr algn="ctr"/>
            <a:r>
              <a:rPr lang="en-GB" sz="1300" dirty="0"/>
              <a:t>Executive Headteacher</a:t>
            </a:r>
          </a:p>
          <a:p>
            <a:pPr algn="ctr"/>
            <a:r>
              <a:rPr lang="en-GB" sz="1300" dirty="0"/>
              <a:t>Safeguarding </a:t>
            </a:r>
          </a:p>
          <a:p>
            <a:pPr algn="ctr"/>
            <a:r>
              <a:rPr lang="en-GB" sz="1300" dirty="0"/>
              <a:t>Lead</a:t>
            </a:r>
          </a:p>
        </p:txBody>
      </p:sp>
      <p:sp>
        <p:nvSpPr>
          <p:cNvPr id="19" name="TextBox 18"/>
          <p:cNvSpPr txBox="1"/>
          <p:nvPr/>
        </p:nvSpPr>
        <p:spPr>
          <a:xfrm>
            <a:off x="4713268" y="2240055"/>
            <a:ext cx="1277914" cy="692497"/>
          </a:xfrm>
          <a:prstGeom prst="rect">
            <a:avLst/>
          </a:prstGeom>
          <a:noFill/>
        </p:spPr>
        <p:txBody>
          <a:bodyPr wrap="none" rtlCol="0">
            <a:spAutoFit/>
          </a:bodyPr>
          <a:lstStyle/>
          <a:p>
            <a:pPr algn="ctr"/>
            <a:r>
              <a:rPr lang="en-GB" sz="1300" dirty="0"/>
              <a:t>Miss Litchfield</a:t>
            </a:r>
          </a:p>
          <a:p>
            <a:pPr algn="ctr"/>
            <a:r>
              <a:rPr lang="en-GB" sz="1300" dirty="0"/>
              <a:t>Learning </a:t>
            </a:r>
          </a:p>
          <a:p>
            <a:pPr algn="ctr"/>
            <a:r>
              <a:rPr lang="en-GB" sz="1300" dirty="0"/>
              <a:t>Mentor</a:t>
            </a:r>
          </a:p>
        </p:txBody>
      </p:sp>
      <p:sp>
        <p:nvSpPr>
          <p:cNvPr id="9218" name="AutoShape 2" descr="Displaying FullSizeRender.jpg"/>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GB"/>
          </a:p>
        </p:txBody>
      </p:sp>
      <p:pic>
        <p:nvPicPr>
          <p:cNvPr id="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9479" t="8692" r="-1" b="1"/>
          <a:stretch/>
        </p:blipFill>
        <p:spPr bwMode="auto">
          <a:xfrm>
            <a:off x="4678271" y="664305"/>
            <a:ext cx="1194625" cy="1519716"/>
          </a:xfrm>
          <a:prstGeom prst="rect">
            <a:avLst/>
          </a:prstGeom>
          <a:noFill/>
          <a:ln w="3175" algn="ctr">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FFCC00"/>
                  </a:outerShdw>
                </a:effectLst>
              </a14:hiddenEffects>
            </a:ext>
          </a:extLst>
        </p:spPr>
      </p:pic>
      <p:pic>
        <p:nvPicPr>
          <p:cNvPr id="11" name="Picture 4" descr="Miss N"/>
          <p:cNvPicPr>
            <a:picLocks noChangeAspect="1" noChangeArrowheads="1"/>
          </p:cNvPicPr>
          <p:nvPr/>
        </p:nvPicPr>
        <p:blipFill rotWithShape="1">
          <a:blip r:embed="rId4">
            <a:extLst>
              <a:ext uri="{28A0092B-C50C-407E-A947-70E740481C1C}">
                <a14:useLocalDpi xmlns:a14="http://schemas.microsoft.com/office/drawing/2010/main" val="0"/>
              </a:ext>
            </a:extLst>
          </a:blip>
          <a:srcRect t="7727"/>
          <a:stretch/>
        </p:blipFill>
        <p:spPr bwMode="auto">
          <a:xfrm>
            <a:off x="3402094" y="636423"/>
            <a:ext cx="1131064" cy="157193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FFCC00"/>
                  </a:outerShdw>
                </a:effectLst>
              </a14:hiddenEffects>
            </a:ext>
          </a:extLst>
        </p:spPr>
      </p:pic>
      <p:sp>
        <p:nvSpPr>
          <p:cNvPr id="28" name="TextBox 27"/>
          <p:cNvSpPr txBox="1"/>
          <p:nvPr/>
        </p:nvSpPr>
        <p:spPr>
          <a:xfrm>
            <a:off x="7465981" y="2207258"/>
            <a:ext cx="1316849" cy="1292662"/>
          </a:xfrm>
          <a:prstGeom prst="rect">
            <a:avLst/>
          </a:prstGeom>
          <a:noFill/>
        </p:spPr>
        <p:txBody>
          <a:bodyPr wrap="square" rtlCol="0">
            <a:spAutoFit/>
          </a:bodyPr>
          <a:lstStyle/>
          <a:p>
            <a:pPr algn="ctr"/>
            <a:r>
              <a:rPr lang="en-GB" sz="1300" dirty="0"/>
              <a:t>Mrs Perry  Year 3 Teacher</a:t>
            </a:r>
          </a:p>
          <a:p>
            <a:pPr algn="ctr"/>
            <a:r>
              <a:rPr lang="en-GB" sz="1300" dirty="0"/>
              <a:t>Key stage 2 Leader </a:t>
            </a:r>
          </a:p>
          <a:p>
            <a:pPr algn="ctr"/>
            <a:r>
              <a:rPr lang="en-GB" sz="1300" dirty="0"/>
              <a:t>Literacy leader </a:t>
            </a:r>
          </a:p>
          <a:p>
            <a:pPr algn="ctr"/>
            <a:endParaRPr lang="en-GB" sz="1300" dirty="0"/>
          </a:p>
        </p:txBody>
      </p:sp>
      <p:pic>
        <p:nvPicPr>
          <p:cNvPr id="24" name="Picture 1"/>
          <p:cNvPicPr>
            <a:picLocks noChangeAspect="1"/>
          </p:cNvPicPr>
          <p:nvPr/>
        </p:nvPicPr>
        <p:blipFill rotWithShape="1">
          <a:blip r:embed="rId5">
            <a:extLst>
              <a:ext uri="{28A0092B-C50C-407E-A947-70E740481C1C}">
                <a14:useLocalDpi xmlns:a14="http://schemas.microsoft.com/office/drawing/2010/main" val="0"/>
              </a:ext>
            </a:extLst>
          </a:blip>
          <a:srcRect l="5109" t="5985" r="8842"/>
          <a:stretch/>
        </p:blipFill>
        <p:spPr bwMode="auto">
          <a:xfrm>
            <a:off x="6127705" y="704951"/>
            <a:ext cx="1106292" cy="151363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6060015" y="2289223"/>
            <a:ext cx="1293945" cy="492443"/>
          </a:xfrm>
          <a:prstGeom prst="rect">
            <a:avLst/>
          </a:prstGeom>
          <a:noFill/>
        </p:spPr>
        <p:txBody>
          <a:bodyPr wrap="none" rtlCol="0">
            <a:spAutoFit/>
          </a:bodyPr>
          <a:lstStyle/>
          <a:p>
            <a:pPr algn="ctr"/>
            <a:r>
              <a:rPr lang="en-GB" sz="1300" dirty="0"/>
              <a:t>Mrs Dransfield</a:t>
            </a:r>
          </a:p>
          <a:p>
            <a:pPr algn="ctr"/>
            <a:r>
              <a:rPr lang="en-GB" sz="1300" dirty="0"/>
              <a:t>SENCO</a:t>
            </a:r>
          </a:p>
        </p:txBody>
      </p:sp>
      <p:sp>
        <p:nvSpPr>
          <p:cNvPr id="4" name="Rectangle 3">
            <a:extLst>
              <a:ext uri="{FF2B5EF4-FFF2-40B4-BE49-F238E27FC236}">
                <a16:creationId xmlns:a16="http://schemas.microsoft.com/office/drawing/2014/main" id="{70AEA17D-6213-4335-87D5-9F92D3F99DB0}"/>
              </a:ext>
            </a:extLst>
          </p:cNvPr>
          <p:cNvSpPr/>
          <p:nvPr/>
        </p:nvSpPr>
        <p:spPr>
          <a:xfrm>
            <a:off x="4058102" y="5283054"/>
            <a:ext cx="1240338" cy="646331"/>
          </a:xfrm>
          <a:prstGeom prst="rect">
            <a:avLst/>
          </a:prstGeom>
        </p:spPr>
        <p:txBody>
          <a:bodyPr wrap="square">
            <a:spAutoFit/>
          </a:bodyPr>
          <a:lstStyle/>
          <a:p>
            <a:pPr algn="ctr" fontAlgn="base"/>
            <a:r>
              <a:rPr lang="en-GB" sz="1200" dirty="0"/>
              <a:t>Miss Collins</a:t>
            </a:r>
          </a:p>
          <a:p>
            <a:pPr algn="ctr" fontAlgn="base"/>
            <a:r>
              <a:rPr lang="en-GB" sz="1200" dirty="0"/>
              <a:t>Year 4 </a:t>
            </a:r>
          </a:p>
          <a:p>
            <a:pPr algn="ctr" fontAlgn="base"/>
            <a:r>
              <a:rPr lang="en-GB" sz="1200" dirty="0"/>
              <a:t>Teacher  </a:t>
            </a:r>
            <a:endParaRPr lang="en-US" sz="1200" dirty="0"/>
          </a:p>
        </p:txBody>
      </p:sp>
      <p:sp>
        <p:nvSpPr>
          <p:cNvPr id="5" name="Rectangle 4">
            <a:extLst>
              <a:ext uri="{FF2B5EF4-FFF2-40B4-BE49-F238E27FC236}">
                <a16:creationId xmlns:a16="http://schemas.microsoft.com/office/drawing/2014/main" id="{CE840067-9752-452B-AF9A-C53A2D811497}"/>
              </a:ext>
            </a:extLst>
          </p:cNvPr>
          <p:cNvSpPr/>
          <p:nvPr/>
        </p:nvSpPr>
        <p:spPr>
          <a:xfrm>
            <a:off x="5320923" y="5260313"/>
            <a:ext cx="1277913" cy="830997"/>
          </a:xfrm>
          <a:prstGeom prst="rect">
            <a:avLst/>
          </a:prstGeom>
        </p:spPr>
        <p:txBody>
          <a:bodyPr wrap="square">
            <a:spAutoFit/>
          </a:bodyPr>
          <a:lstStyle/>
          <a:p>
            <a:pPr algn="ctr" fontAlgn="base"/>
            <a:r>
              <a:rPr lang="en-GB" sz="1200" dirty="0">
                <a:solidFill>
                  <a:srgbClr val="000000"/>
                </a:solidFill>
                <a:latin typeface="Georgia" panose="02040502050405020303" pitchFamily="18" charset="0"/>
              </a:rPr>
              <a:t>Miss Barnsley</a:t>
            </a:r>
            <a:endParaRPr lang="en-US" sz="1200" dirty="0">
              <a:solidFill>
                <a:srgbClr val="000000"/>
              </a:solidFill>
              <a:latin typeface="Segoe UI" panose="020B0502040204020203" pitchFamily="34" charset="0"/>
            </a:endParaRPr>
          </a:p>
          <a:p>
            <a:pPr algn="ctr" fontAlgn="base"/>
            <a:r>
              <a:rPr lang="en-GB" sz="1200" dirty="0">
                <a:solidFill>
                  <a:srgbClr val="000000"/>
                </a:solidFill>
                <a:latin typeface="Georgia" panose="02040502050405020303" pitchFamily="18" charset="0"/>
              </a:rPr>
              <a:t>KS2</a:t>
            </a:r>
          </a:p>
          <a:p>
            <a:pPr algn="ctr" fontAlgn="base"/>
            <a:r>
              <a:rPr lang="en-GB" sz="1200" dirty="0">
                <a:solidFill>
                  <a:srgbClr val="000000"/>
                </a:solidFill>
                <a:latin typeface="Georgia" panose="02040502050405020303" pitchFamily="18" charset="0"/>
              </a:rPr>
              <a:t>HLTA</a:t>
            </a:r>
          </a:p>
          <a:p>
            <a:pPr algn="ctr" fontAlgn="base"/>
            <a:r>
              <a:rPr lang="en-GB" sz="1200" dirty="0">
                <a:solidFill>
                  <a:srgbClr val="000000"/>
                </a:solidFill>
                <a:latin typeface="Georgia" panose="02040502050405020303" pitchFamily="18" charset="0"/>
              </a:rPr>
              <a:t>PSHE leader </a:t>
            </a:r>
            <a:endParaRPr lang="en-US" sz="1200" dirty="0">
              <a:solidFill>
                <a:srgbClr val="000000"/>
              </a:solidFill>
              <a:latin typeface="Segoe UI" panose="020B0502040204020203" pitchFamily="34" charset="0"/>
            </a:endParaRPr>
          </a:p>
        </p:txBody>
      </p:sp>
      <p:pic>
        <p:nvPicPr>
          <p:cNvPr id="3" name="Picture 2">
            <a:extLst>
              <a:ext uri="{FF2B5EF4-FFF2-40B4-BE49-F238E27FC236}">
                <a16:creationId xmlns:a16="http://schemas.microsoft.com/office/drawing/2014/main" id="{9889B981-4CB1-4CDC-AF13-368CB74ECE3F}"/>
              </a:ext>
            </a:extLst>
          </p:cNvPr>
          <p:cNvPicPr>
            <a:picLocks noChangeAspect="1"/>
          </p:cNvPicPr>
          <p:nvPr/>
        </p:nvPicPr>
        <p:blipFill>
          <a:blip r:embed="rId6"/>
          <a:stretch>
            <a:fillRect/>
          </a:stretch>
        </p:blipFill>
        <p:spPr>
          <a:xfrm>
            <a:off x="2124350" y="3589873"/>
            <a:ext cx="1292755" cy="1547904"/>
          </a:xfrm>
          <a:prstGeom prst="rect">
            <a:avLst/>
          </a:prstGeom>
        </p:spPr>
      </p:pic>
      <p:pic>
        <p:nvPicPr>
          <p:cNvPr id="7" name="Picture 6">
            <a:extLst>
              <a:ext uri="{FF2B5EF4-FFF2-40B4-BE49-F238E27FC236}">
                <a16:creationId xmlns:a16="http://schemas.microsoft.com/office/drawing/2014/main" id="{1AE1F97A-6C5D-4DEC-90E5-C3193E22D33E}"/>
              </a:ext>
            </a:extLst>
          </p:cNvPr>
          <p:cNvPicPr>
            <a:picLocks noChangeAspect="1"/>
          </p:cNvPicPr>
          <p:nvPr/>
        </p:nvPicPr>
        <p:blipFill>
          <a:blip r:embed="rId7"/>
          <a:stretch>
            <a:fillRect/>
          </a:stretch>
        </p:blipFill>
        <p:spPr>
          <a:xfrm>
            <a:off x="2112991" y="622089"/>
            <a:ext cx="1152128" cy="1536171"/>
          </a:xfrm>
          <a:prstGeom prst="rect">
            <a:avLst/>
          </a:prstGeom>
        </p:spPr>
      </p:pic>
      <p:pic>
        <p:nvPicPr>
          <p:cNvPr id="9" name="Picture 8">
            <a:extLst>
              <a:ext uri="{FF2B5EF4-FFF2-40B4-BE49-F238E27FC236}">
                <a16:creationId xmlns:a16="http://schemas.microsoft.com/office/drawing/2014/main" id="{C23C5CA3-D720-4D6B-8508-BE475D3E6BA1}"/>
              </a:ext>
            </a:extLst>
          </p:cNvPr>
          <p:cNvPicPr>
            <a:picLocks noChangeAspect="1"/>
          </p:cNvPicPr>
          <p:nvPr/>
        </p:nvPicPr>
        <p:blipFill>
          <a:blip r:embed="rId8"/>
          <a:stretch>
            <a:fillRect/>
          </a:stretch>
        </p:blipFill>
        <p:spPr>
          <a:xfrm>
            <a:off x="808123" y="3750191"/>
            <a:ext cx="1084227" cy="1440160"/>
          </a:xfrm>
          <a:prstGeom prst="rect">
            <a:avLst/>
          </a:prstGeom>
        </p:spPr>
      </p:pic>
      <p:pic>
        <p:nvPicPr>
          <p:cNvPr id="10" name="Picture 9">
            <a:extLst>
              <a:ext uri="{FF2B5EF4-FFF2-40B4-BE49-F238E27FC236}">
                <a16:creationId xmlns:a16="http://schemas.microsoft.com/office/drawing/2014/main" id="{E2892112-AD38-4031-B368-5CC47C845284}"/>
              </a:ext>
            </a:extLst>
          </p:cNvPr>
          <p:cNvPicPr>
            <a:picLocks noChangeAspect="1"/>
          </p:cNvPicPr>
          <p:nvPr/>
        </p:nvPicPr>
        <p:blipFill>
          <a:blip r:embed="rId9"/>
          <a:stretch>
            <a:fillRect/>
          </a:stretch>
        </p:blipFill>
        <p:spPr>
          <a:xfrm>
            <a:off x="7447319" y="624747"/>
            <a:ext cx="1244103" cy="1595447"/>
          </a:xfrm>
          <a:prstGeom prst="rect">
            <a:avLst/>
          </a:prstGeom>
        </p:spPr>
      </p:pic>
      <p:sp>
        <p:nvSpPr>
          <p:cNvPr id="26" name="TextBox 25">
            <a:extLst>
              <a:ext uri="{FF2B5EF4-FFF2-40B4-BE49-F238E27FC236}">
                <a16:creationId xmlns:a16="http://schemas.microsoft.com/office/drawing/2014/main" id="{B96AD560-E25C-4B48-A6EB-FCA0E679FC58}"/>
              </a:ext>
            </a:extLst>
          </p:cNvPr>
          <p:cNvSpPr txBox="1"/>
          <p:nvPr/>
        </p:nvSpPr>
        <p:spPr>
          <a:xfrm>
            <a:off x="789218" y="5260313"/>
            <a:ext cx="1152128" cy="1384995"/>
          </a:xfrm>
          <a:prstGeom prst="rect">
            <a:avLst/>
          </a:prstGeom>
          <a:noFill/>
        </p:spPr>
        <p:txBody>
          <a:bodyPr wrap="square" rtlCol="0">
            <a:spAutoFit/>
          </a:bodyPr>
          <a:lstStyle/>
          <a:p>
            <a:pPr algn="ctr"/>
            <a:r>
              <a:rPr lang="en-GB" sz="1200" dirty="0"/>
              <a:t>Mr Walker</a:t>
            </a:r>
          </a:p>
          <a:p>
            <a:pPr algn="ctr"/>
            <a:r>
              <a:rPr lang="en-GB" sz="1200" dirty="0"/>
              <a:t>Year 5 Teacher</a:t>
            </a:r>
          </a:p>
          <a:p>
            <a:pPr algn="ctr"/>
            <a:r>
              <a:rPr lang="en-GB" sz="1200" dirty="0"/>
              <a:t>Leader Music</a:t>
            </a:r>
          </a:p>
          <a:p>
            <a:pPr algn="ctr"/>
            <a:r>
              <a:rPr lang="en-GB" sz="1200" dirty="0"/>
              <a:t>History and Geography leader </a:t>
            </a:r>
          </a:p>
        </p:txBody>
      </p:sp>
      <p:sp>
        <p:nvSpPr>
          <p:cNvPr id="25" name="Rectangle 24">
            <a:extLst>
              <a:ext uri="{FF2B5EF4-FFF2-40B4-BE49-F238E27FC236}">
                <a16:creationId xmlns:a16="http://schemas.microsoft.com/office/drawing/2014/main" id="{2D91444F-275A-4FED-BFD1-4F3A4273DFDE}"/>
              </a:ext>
            </a:extLst>
          </p:cNvPr>
          <p:cNvSpPr/>
          <p:nvPr/>
        </p:nvSpPr>
        <p:spPr>
          <a:xfrm rot="10800000" flipV="1">
            <a:off x="1744506" y="2320221"/>
            <a:ext cx="4446240" cy="492443"/>
          </a:xfrm>
          <a:prstGeom prst="rect">
            <a:avLst/>
          </a:prstGeom>
        </p:spPr>
        <p:txBody>
          <a:bodyPr wrap="square">
            <a:spAutoFit/>
          </a:bodyPr>
          <a:lstStyle/>
          <a:p>
            <a:pPr lvl="0" algn="ctr"/>
            <a:r>
              <a:rPr lang="en-GB" sz="1300" dirty="0">
                <a:solidFill>
                  <a:prstClr val="black"/>
                </a:solidFill>
              </a:rPr>
              <a:t>Mrs Wilson</a:t>
            </a:r>
          </a:p>
          <a:p>
            <a:pPr lvl="0" algn="ctr"/>
            <a:r>
              <a:rPr lang="en-GB" sz="1300" dirty="0">
                <a:solidFill>
                  <a:prstClr val="black"/>
                </a:solidFill>
              </a:rPr>
              <a:t>Head of School</a:t>
            </a:r>
          </a:p>
        </p:txBody>
      </p:sp>
      <p:pic>
        <p:nvPicPr>
          <p:cNvPr id="9220" name="Picture 9219">
            <a:extLst>
              <a:ext uri="{FF2B5EF4-FFF2-40B4-BE49-F238E27FC236}">
                <a16:creationId xmlns:a16="http://schemas.microsoft.com/office/drawing/2014/main" id="{3A7F0310-F4FD-44A7-96AE-7D4B8FA2A14A}"/>
              </a:ext>
            </a:extLst>
          </p:cNvPr>
          <p:cNvPicPr>
            <a:picLocks noChangeAspect="1"/>
          </p:cNvPicPr>
          <p:nvPr/>
        </p:nvPicPr>
        <p:blipFill>
          <a:blip r:embed="rId10"/>
          <a:stretch>
            <a:fillRect/>
          </a:stretch>
        </p:blipFill>
        <p:spPr>
          <a:xfrm>
            <a:off x="5417289" y="3702556"/>
            <a:ext cx="1085182" cy="1518036"/>
          </a:xfrm>
          <a:prstGeom prst="rect">
            <a:avLst/>
          </a:prstGeom>
        </p:spPr>
      </p:pic>
      <p:pic>
        <p:nvPicPr>
          <p:cNvPr id="12" name="Picture 11">
            <a:extLst>
              <a:ext uri="{FF2B5EF4-FFF2-40B4-BE49-F238E27FC236}">
                <a16:creationId xmlns:a16="http://schemas.microsoft.com/office/drawing/2014/main" id="{7BE2B10B-9580-41E1-9ABD-36E65DA4CA78}"/>
              </a:ext>
            </a:extLst>
          </p:cNvPr>
          <p:cNvPicPr>
            <a:picLocks noChangeAspect="1"/>
          </p:cNvPicPr>
          <p:nvPr/>
        </p:nvPicPr>
        <p:blipFill>
          <a:blip r:embed="rId11"/>
          <a:stretch>
            <a:fillRect/>
          </a:stretch>
        </p:blipFill>
        <p:spPr>
          <a:xfrm>
            <a:off x="3851920" y="3682880"/>
            <a:ext cx="1169101" cy="1440160"/>
          </a:xfrm>
          <a:prstGeom prst="rect">
            <a:avLst/>
          </a:prstGeom>
        </p:spPr>
      </p:pic>
      <p:sp>
        <p:nvSpPr>
          <p:cNvPr id="15" name="TextBox 14">
            <a:extLst>
              <a:ext uri="{FF2B5EF4-FFF2-40B4-BE49-F238E27FC236}">
                <a16:creationId xmlns:a16="http://schemas.microsoft.com/office/drawing/2014/main" id="{76D1AC44-F549-4A3B-BFC7-1C0A810457ED}"/>
              </a:ext>
            </a:extLst>
          </p:cNvPr>
          <p:cNvSpPr txBox="1"/>
          <p:nvPr/>
        </p:nvSpPr>
        <p:spPr>
          <a:xfrm>
            <a:off x="7092280" y="4482752"/>
            <a:ext cx="1845919" cy="1600438"/>
          </a:xfrm>
          <a:prstGeom prst="rect">
            <a:avLst/>
          </a:prstGeom>
          <a:noFill/>
        </p:spPr>
        <p:txBody>
          <a:bodyPr wrap="square" rtlCol="0">
            <a:spAutoFit/>
          </a:bodyPr>
          <a:lstStyle/>
          <a:p>
            <a:r>
              <a:rPr lang="en-GB" sz="1400" dirty="0"/>
              <a:t>KS2 Teacher Assistants </a:t>
            </a:r>
          </a:p>
          <a:p>
            <a:r>
              <a:rPr lang="en-GB" sz="1400" dirty="0"/>
              <a:t>Mrs Weston</a:t>
            </a:r>
          </a:p>
          <a:p>
            <a:r>
              <a:rPr lang="en-GB" sz="1400" dirty="0"/>
              <a:t>Mrs Miller </a:t>
            </a:r>
          </a:p>
          <a:p>
            <a:r>
              <a:rPr lang="en-GB" sz="1400" dirty="0"/>
              <a:t>Mrs Sheridan</a:t>
            </a:r>
          </a:p>
          <a:p>
            <a:r>
              <a:rPr lang="en-GB" sz="1400" dirty="0"/>
              <a:t>Mrs Somerfield</a:t>
            </a:r>
          </a:p>
          <a:p>
            <a:r>
              <a:rPr lang="en-GB" sz="1400" dirty="0"/>
              <a:t>Miss Stevens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The School Day</a:t>
            </a:r>
          </a:p>
        </p:txBody>
      </p:sp>
      <p:sp>
        <p:nvSpPr>
          <p:cNvPr id="5" name="Content Placeholder 4"/>
          <p:cNvSpPr>
            <a:spLocks noGrp="1"/>
          </p:cNvSpPr>
          <p:nvPr>
            <p:ph idx="1"/>
          </p:nvPr>
        </p:nvSpPr>
        <p:spPr/>
        <p:txBody>
          <a:bodyPr>
            <a:normAutofit/>
          </a:bodyPr>
          <a:lstStyle/>
          <a:p>
            <a:r>
              <a:rPr lang="en-GB" b="1" dirty="0"/>
              <a:t>School Day: 8:50am—3:20pm</a:t>
            </a:r>
            <a:endParaRPr lang="en-GB" i="1" dirty="0"/>
          </a:p>
          <a:p>
            <a:r>
              <a:rPr lang="en-GB" b="1" dirty="0"/>
              <a:t>Break: 15 minutes within the am session</a:t>
            </a:r>
            <a:endParaRPr lang="en-GB" i="1" dirty="0"/>
          </a:p>
          <a:p>
            <a:r>
              <a:rPr lang="en-GB" b="1" dirty="0"/>
              <a:t>Lunch: 1 hour – eat lunch and play</a:t>
            </a:r>
            <a:endParaRPr lang="en-GB" i="1" dirty="0"/>
          </a:p>
          <a:p>
            <a:r>
              <a:rPr lang="en-GB" dirty="0"/>
              <a:t> Main difference is a set playtime in the morning with Year 4 and 5 </a:t>
            </a:r>
          </a:p>
          <a:p>
            <a:r>
              <a:rPr lang="en-GB" dirty="0"/>
              <a:t>The children will play on the KS2 playground at playtime and at lunch.</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32240" y="836712"/>
            <a:ext cx="1418506" cy="1846452"/>
          </a:xfrm>
          <a:prstGeom prst="rect">
            <a:avLst/>
          </a:prstGeom>
        </p:spPr>
      </p:pic>
    </p:spTree>
    <p:extLst>
      <p:ext uri="{BB962C8B-B14F-4D97-AF65-F5344CB8AC3E}">
        <p14:creationId xmlns:p14="http://schemas.microsoft.com/office/powerpoint/2010/main" val="37834001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ADC884-BBCB-4ACF-AF91-597F7BCFA612}"/>
              </a:ext>
            </a:extLst>
          </p:cNvPr>
          <p:cNvSpPr>
            <a:spLocks noGrp="1"/>
          </p:cNvSpPr>
          <p:nvPr>
            <p:ph type="title"/>
          </p:nvPr>
        </p:nvSpPr>
        <p:spPr>
          <a:xfrm>
            <a:off x="179512" y="332656"/>
            <a:ext cx="8229600" cy="1066800"/>
          </a:xfrm>
        </p:spPr>
        <p:txBody>
          <a:bodyPr/>
          <a:lstStyle/>
          <a:p>
            <a:r>
              <a:rPr lang="en-GB" dirty="0"/>
              <a:t>Wrap Around Care </a:t>
            </a:r>
          </a:p>
        </p:txBody>
      </p:sp>
      <p:sp>
        <p:nvSpPr>
          <p:cNvPr id="3" name="Content Placeholder 2">
            <a:extLst>
              <a:ext uri="{FF2B5EF4-FFF2-40B4-BE49-F238E27FC236}">
                <a16:creationId xmlns:a16="http://schemas.microsoft.com/office/drawing/2014/main" id="{4521BC9A-C147-42C5-A7C4-F4F1B1C0A32D}"/>
              </a:ext>
            </a:extLst>
          </p:cNvPr>
          <p:cNvSpPr>
            <a:spLocks noGrp="1"/>
          </p:cNvSpPr>
          <p:nvPr>
            <p:ph idx="1"/>
          </p:nvPr>
        </p:nvSpPr>
        <p:spPr>
          <a:xfrm>
            <a:off x="323528" y="1399456"/>
            <a:ext cx="8229600" cy="5557936"/>
          </a:xfrm>
        </p:spPr>
        <p:txBody>
          <a:bodyPr>
            <a:normAutofit fontScale="85000" lnSpcReduction="20000"/>
          </a:bodyPr>
          <a:lstStyle/>
          <a:p>
            <a:r>
              <a:rPr lang="en-GB" dirty="0"/>
              <a:t>Morning Club - This will be a flat rate cost of £3.00 (free for children eligible for Pupil premium). This does include breakfast (toast or cereal). Booking for breakfast club can be done by contacting the school office. The morning club starts at 7.45am and drop off is to the Multipurpose room at the side of school by the staff car park.</a:t>
            </a:r>
          </a:p>
          <a:p>
            <a:pPr marL="109728" indent="0">
              <a:buNone/>
            </a:pPr>
            <a:endParaRPr lang="en-GB" dirty="0"/>
          </a:p>
          <a:p>
            <a:pPr marL="109728" indent="0">
              <a:buNone/>
            </a:pPr>
            <a:endParaRPr lang="en-GB" dirty="0"/>
          </a:p>
          <a:p>
            <a:r>
              <a:rPr lang="en-GB" dirty="0"/>
              <a:t>After school clubs - These will be curriculum enhancement clubs and run weekly. After school clubs will run in 10 week blocks so please make sure you check the start dates and end dates as they do not run the full term. Clubs will run until 4.30pm and the cost of a 10 week block will be £20 to cover staffing and resources (Pupil Premium children will be entitled to 1 free block). Please keep a look out on Class Dojo in early September for when to sign up.</a:t>
            </a:r>
          </a:p>
        </p:txBody>
      </p:sp>
    </p:spTree>
    <p:extLst>
      <p:ext uri="{BB962C8B-B14F-4D97-AF65-F5344CB8AC3E}">
        <p14:creationId xmlns:p14="http://schemas.microsoft.com/office/powerpoint/2010/main" val="4703694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594928" y="548680"/>
            <a:ext cx="3129607" cy="778371"/>
          </a:xfrm>
        </p:spPr>
        <p:txBody>
          <a:bodyPr/>
          <a:lstStyle/>
          <a:p>
            <a:r>
              <a:rPr lang="en-GB" dirty="0"/>
              <a:t>Curriculum</a:t>
            </a:r>
          </a:p>
        </p:txBody>
      </p:sp>
      <p:sp>
        <p:nvSpPr>
          <p:cNvPr id="11" name="Text Placeholder 10"/>
          <p:cNvSpPr>
            <a:spLocks noGrp="1"/>
          </p:cNvSpPr>
          <p:nvPr>
            <p:ph type="body" idx="1"/>
          </p:nvPr>
        </p:nvSpPr>
        <p:spPr>
          <a:xfrm>
            <a:off x="179512" y="1412776"/>
            <a:ext cx="6768752" cy="3374280"/>
          </a:xfrm>
        </p:spPr>
        <p:txBody>
          <a:bodyPr>
            <a:normAutofit/>
          </a:bodyPr>
          <a:lstStyle/>
          <a:p>
            <a:r>
              <a:rPr lang="en-GB" dirty="0"/>
              <a:t>Children in Key Stage 2 will be participating in well developed curriculum which will include gardening and cooking. They will have daily spelling and whole class guided reading Literacy and maths sessions. ​</a:t>
            </a:r>
          </a:p>
          <a:p>
            <a:r>
              <a:rPr lang="en-GB" dirty="0"/>
              <a:t>Two PE sessions a week​</a:t>
            </a:r>
          </a:p>
          <a:p>
            <a:r>
              <a:rPr lang="en-GB" dirty="0"/>
              <a:t>In addition to their class teacher, they will also work with other adults for different curriculum subjects and interventions. </a:t>
            </a:r>
          </a:p>
          <a:p>
            <a:endParaRPr lang="en-GB"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0" y="540557"/>
            <a:ext cx="9144000" cy="778371"/>
          </a:xfrm>
        </p:spPr>
        <p:txBody>
          <a:bodyPr/>
          <a:lstStyle/>
          <a:p>
            <a:r>
              <a:rPr lang="en-GB" dirty="0"/>
              <a:t>Year 3 cloakroom and outside door    </a:t>
            </a:r>
          </a:p>
        </p:txBody>
      </p:sp>
      <p:pic>
        <p:nvPicPr>
          <p:cNvPr id="2" name="Picture 1">
            <a:extLst>
              <a:ext uri="{FF2B5EF4-FFF2-40B4-BE49-F238E27FC236}">
                <a16:creationId xmlns:a16="http://schemas.microsoft.com/office/drawing/2014/main" id="{A3C25CE2-F1FE-4348-B568-C0748722B708}"/>
              </a:ext>
            </a:extLst>
          </p:cNvPr>
          <p:cNvPicPr>
            <a:picLocks noChangeAspect="1"/>
          </p:cNvPicPr>
          <p:nvPr/>
        </p:nvPicPr>
        <p:blipFill>
          <a:blip r:embed="rId3"/>
          <a:stretch>
            <a:fillRect/>
          </a:stretch>
        </p:blipFill>
        <p:spPr>
          <a:xfrm>
            <a:off x="395536" y="1412776"/>
            <a:ext cx="3523793" cy="4706520"/>
          </a:xfrm>
          <a:prstGeom prst="rect">
            <a:avLst/>
          </a:prstGeom>
        </p:spPr>
      </p:pic>
      <p:pic>
        <p:nvPicPr>
          <p:cNvPr id="3" name="Picture 2">
            <a:extLst>
              <a:ext uri="{FF2B5EF4-FFF2-40B4-BE49-F238E27FC236}">
                <a16:creationId xmlns:a16="http://schemas.microsoft.com/office/drawing/2014/main" id="{1EAFADF8-F4C1-4BF7-B9A0-9D75D075FD19}"/>
              </a:ext>
            </a:extLst>
          </p:cNvPr>
          <p:cNvPicPr>
            <a:picLocks noChangeAspect="1"/>
          </p:cNvPicPr>
          <p:nvPr/>
        </p:nvPicPr>
        <p:blipFill>
          <a:blip r:embed="rId4"/>
          <a:stretch>
            <a:fillRect/>
          </a:stretch>
        </p:blipFill>
        <p:spPr>
          <a:xfrm>
            <a:off x="4572000" y="1484784"/>
            <a:ext cx="3529890" cy="4706520"/>
          </a:xfrm>
          <a:prstGeom prst="rect">
            <a:avLst/>
          </a:prstGeom>
        </p:spPr>
      </p:pic>
    </p:spTree>
    <p:extLst>
      <p:ext uri="{BB962C8B-B14F-4D97-AF65-F5344CB8AC3E}">
        <p14:creationId xmlns:p14="http://schemas.microsoft.com/office/powerpoint/2010/main" val="2305941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107504" y="540557"/>
            <a:ext cx="8640960" cy="778371"/>
          </a:xfrm>
        </p:spPr>
        <p:txBody>
          <a:bodyPr/>
          <a:lstStyle/>
          <a:p>
            <a:pPr algn="ctr"/>
            <a:r>
              <a:rPr lang="en-GB" dirty="0"/>
              <a:t>Year 3 entrance and group room   </a:t>
            </a:r>
          </a:p>
        </p:txBody>
      </p:sp>
      <p:pic>
        <p:nvPicPr>
          <p:cNvPr id="3" name="Picture 2">
            <a:extLst>
              <a:ext uri="{FF2B5EF4-FFF2-40B4-BE49-F238E27FC236}">
                <a16:creationId xmlns:a16="http://schemas.microsoft.com/office/drawing/2014/main" id="{013DC786-1169-4994-9B34-73FA36E45B03}"/>
              </a:ext>
            </a:extLst>
          </p:cNvPr>
          <p:cNvPicPr>
            <a:picLocks noChangeAspect="1"/>
          </p:cNvPicPr>
          <p:nvPr/>
        </p:nvPicPr>
        <p:blipFill>
          <a:blip r:embed="rId3"/>
          <a:stretch>
            <a:fillRect/>
          </a:stretch>
        </p:blipFill>
        <p:spPr>
          <a:xfrm>
            <a:off x="5220072" y="1443259"/>
            <a:ext cx="3395766" cy="4523624"/>
          </a:xfrm>
          <a:prstGeom prst="rect">
            <a:avLst/>
          </a:prstGeom>
        </p:spPr>
      </p:pic>
      <p:pic>
        <p:nvPicPr>
          <p:cNvPr id="4" name="Picture 3">
            <a:extLst>
              <a:ext uri="{FF2B5EF4-FFF2-40B4-BE49-F238E27FC236}">
                <a16:creationId xmlns:a16="http://schemas.microsoft.com/office/drawing/2014/main" id="{8A9C9BD3-FB09-4984-9E89-773A327AE6CB}"/>
              </a:ext>
            </a:extLst>
          </p:cNvPr>
          <p:cNvPicPr>
            <a:picLocks noChangeAspect="1"/>
          </p:cNvPicPr>
          <p:nvPr/>
        </p:nvPicPr>
        <p:blipFill>
          <a:blip r:embed="rId4"/>
          <a:stretch>
            <a:fillRect/>
          </a:stretch>
        </p:blipFill>
        <p:spPr>
          <a:xfrm>
            <a:off x="755576" y="1412776"/>
            <a:ext cx="3420152" cy="4554107"/>
          </a:xfrm>
          <a:prstGeom prst="rect">
            <a:avLst/>
          </a:prstGeom>
        </p:spPr>
      </p:pic>
    </p:spTree>
    <p:extLst>
      <p:ext uri="{BB962C8B-B14F-4D97-AF65-F5344CB8AC3E}">
        <p14:creationId xmlns:p14="http://schemas.microsoft.com/office/powerpoint/2010/main" val="252309348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24D6D6CF4352242959FF8FDFD711872" ma:contentTypeVersion="15" ma:contentTypeDescription="Create a new document." ma:contentTypeScope="" ma:versionID="bf56235650c6bdd901a976258cdd695c">
  <xsd:schema xmlns:xsd="http://www.w3.org/2001/XMLSchema" xmlns:xs="http://www.w3.org/2001/XMLSchema" xmlns:p="http://schemas.microsoft.com/office/2006/metadata/properties" xmlns:ns3="23ee4b96-e07f-4bc1-84dd-96da8eca7e6c" xmlns:ns4="3ddc0706-d639-453c-974e-36b5d916990f" targetNamespace="http://schemas.microsoft.com/office/2006/metadata/properties" ma:root="true" ma:fieldsID="c6cbcbd77fdc8ffce9194c9af8936452" ns3:_="" ns4:_="">
    <xsd:import namespace="23ee4b96-e07f-4bc1-84dd-96da8eca7e6c"/>
    <xsd:import namespace="3ddc0706-d639-453c-974e-36b5d916990f"/>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LengthInSeconds" minOccurs="0"/>
                <xsd:element ref="ns4:SharedWithUsers" minOccurs="0"/>
                <xsd:element ref="ns4:SharedWithDetails" minOccurs="0"/>
                <xsd:element ref="ns4:SharingHintHash" minOccurs="0"/>
                <xsd:element ref="ns3:MediaServiceAutoTags" minOccurs="0"/>
                <xsd:element ref="ns3:MediaServiceGenerationTime" minOccurs="0"/>
                <xsd:element ref="ns3:MediaServiceEventHashCode" minOccurs="0"/>
                <xsd:element ref="ns3:MediaServiceAutoKeyPoints" minOccurs="0"/>
                <xsd:element ref="ns3:MediaServiceKeyPoints" minOccurs="0"/>
                <xsd:element ref="ns3:MediaServiceLocation" minOccurs="0"/>
                <xsd:element ref="ns3:MediaServiceOCR" minOccurs="0"/>
                <xsd:element ref="ns3: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3ee4b96-e07f-4bc1-84dd-96da8eca7e6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Length (seconds)" ma:internalName="MediaLengthInSeconds" ma:readOnly="true">
      <xsd:simpleType>
        <xsd:restriction base="dms:Unknown"/>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MediaServiceOCR" ma:index="21" nillable="true" ma:displayName="Extracted Text" ma:internalName="MediaServiceOCR" ma:readOnly="true">
      <xsd:simpleType>
        <xsd:restriction base="dms:Note">
          <xsd:maxLength value="255"/>
        </xsd:restriction>
      </xsd:simpleType>
    </xsd:element>
    <xsd:element name="_activity" ma:index="22" nillable="true" ma:displayName="_activity" ma:hidden="true" ma:internalName="_activity">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ddc0706-d639-453c-974e-36b5d916990f"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activity xmlns="23ee4b96-e07f-4bc1-84dd-96da8eca7e6c" xsi:nil="true"/>
  </documentManagement>
</p:properties>
</file>

<file path=customXml/itemProps1.xml><?xml version="1.0" encoding="utf-8"?>
<ds:datastoreItem xmlns:ds="http://schemas.openxmlformats.org/officeDocument/2006/customXml" ds:itemID="{2388AE3C-B173-48B7-A594-4FE486645079}">
  <ds:schemaRefs>
    <ds:schemaRef ds:uri="http://schemas.microsoft.com/sharepoint/v3/contenttype/forms"/>
  </ds:schemaRefs>
</ds:datastoreItem>
</file>

<file path=customXml/itemProps2.xml><?xml version="1.0" encoding="utf-8"?>
<ds:datastoreItem xmlns:ds="http://schemas.openxmlformats.org/officeDocument/2006/customXml" ds:itemID="{85C09B37-17D8-41BA-AAF4-B4986A1E001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3ee4b96-e07f-4bc1-84dd-96da8eca7e6c"/>
    <ds:schemaRef ds:uri="3ddc0706-d639-453c-974e-36b5d916990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045B58F-C30A-499C-8ABA-C56A93366553}">
  <ds:schemaRefs>
    <ds:schemaRef ds:uri="http://schemas.microsoft.com/office/infopath/2007/PartnerControls"/>
    <ds:schemaRef ds:uri="http://schemas.microsoft.com/office/2006/documentManagement/types"/>
    <ds:schemaRef ds:uri="http://purl.org/dc/terms/"/>
    <ds:schemaRef ds:uri="http://purl.org/dc/dcmitype/"/>
    <ds:schemaRef ds:uri="http://schemas.microsoft.com/office/2006/metadata/properties"/>
    <ds:schemaRef ds:uri="http://schemas.openxmlformats.org/package/2006/metadata/core-properties"/>
    <ds:schemaRef ds:uri="http://www.w3.org/XML/1998/namespace"/>
    <ds:schemaRef ds:uri="3ddc0706-d639-453c-974e-36b5d916990f"/>
    <ds:schemaRef ds:uri="23ee4b96-e07f-4bc1-84dd-96da8eca7e6c"/>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Urban</Template>
  <TotalTime>2792</TotalTime>
  <Words>1235</Words>
  <Application>Microsoft Office PowerPoint</Application>
  <PresentationFormat>On-screen Show (4:3)</PresentationFormat>
  <Paragraphs>139</Paragraphs>
  <Slides>18</Slides>
  <Notes>10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18</vt:i4>
      </vt:variant>
    </vt:vector>
  </HeadingPairs>
  <TitlesOfParts>
    <vt:vector size="29" baseType="lpstr">
      <vt:lpstr>Arial</vt:lpstr>
      <vt:lpstr>Calibri</vt:lpstr>
      <vt:lpstr>Comic Sans MS</vt:lpstr>
      <vt:lpstr>Courier New</vt:lpstr>
      <vt:lpstr>Georgia</vt:lpstr>
      <vt:lpstr>Lucida Handwriting</vt:lpstr>
      <vt:lpstr>Segoe UI</vt:lpstr>
      <vt:lpstr>Trebuchet MS</vt:lpstr>
      <vt:lpstr>Wingdings</vt:lpstr>
      <vt:lpstr>Wingdings 2</vt:lpstr>
      <vt:lpstr>Urban</vt:lpstr>
      <vt:lpstr>Transition to KS2</vt:lpstr>
      <vt:lpstr>PowerPoint Presentation</vt:lpstr>
      <vt:lpstr>Mental Health and Well-being</vt:lpstr>
      <vt:lpstr>The  Team</vt:lpstr>
      <vt:lpstr>The School Day</vt:lpstr>
      <vt:lpstr>Wrap Around Care </vt:lpstr>
      <vt:lpstr>Curriculum</vt:lpstr>
      <vt:lpstr>Year 3 cloakroom and outside door    </vt:lpstr>
      <vt:lpstr>Year 3 entrance and group room   </vt:lpstr>
      <vt:lpstr>Key stage 2 playground    </vt:lpstr>
      <vt:lpstr>Behaviour and Discipline</vt:lpstr>
      <vt:lpstr>Uniform and Equipment</vt:lpstr>
      <vt:lpstr>Work at Home</vt:lpstr>
      <vt:lpstr>Attendance</vt:lpstr>
      <vt:lpstr>Medical Needs</vt:lpstr>
      <vt:lpstr>PowerPoint Presentation</vt:lpstr>
      <vt:lpstr>Communication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Transition to KS1</dc:title>
  <dc:creator>Helen Hudson</dc:creator>
  <cp:lastModifiedBy>Natalie Wilson</cp:lastModifiedBy>
  <cp:revision>133</cp:revision>
  <cp:lastPrinted>2025-02-26T08:38:45Z</cp:lastPrinted>
  <dcterms:created xsi:type="dcterms:W3CDTF">2013-06-23T21:51:05Z</dcterms:created>
  <dcterms:modified xsi:type="dcterms:W3CDTF">2025-02-26T08:46:08Z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0x010100D24D6D6CF4352242959FF8FDFD711872</vt:lpwstr>
  </property>
</Properties>
</file>